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9" r:id="rId4"/>
    <p:sldId id="260" r:id="rId5"/>
    <p:sldId id="261" r:id="rId6"/>
    <p:sldId id="264" r:id="rId7"/>
    <p:sldId id="269" r:id="rId8"/>
    <p:sldId id="263" r:id="rId9"/>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1100"/>
    <a:srgbClr val="22160C"/>
    <a:srgbClr val="DCB978"/>
    <a:srgbClr val="E8CCAC"/>
    <a:srgbClr val="361100"/>
    <a:srgbClr val="F2E4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Style léger 3 - Accentuation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Style léger 3 - Accentuation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8" d="100"/>
          <a:sy n="78" d="100"/>
        </p:scale>
        <p:origin x="1014" y="84"/>
      </p:cViewPr>
      <p:guideLst/>
    </p:cSldViewPr>
  </p:slideViewPr>
  <p:notesTextViewPr>
    <p:cViewPr>
      <p:scale>
        <a:sx n="1" d="1"/>
        <a:sy n="1" d="1"/>
      </p:scale>
      <p:origin x="0" y="0"/>
    </p:cViewPr>
  </p:notesTextViewPr>
  <p:notesViewPr>
    <p:cSldViewPr snapToGrid="0">
      <p:cViewPr varScale="1">
        <p:scale>
          <a:sx n="59" d="100"/>
          <a:sy n="59" d="100"/>
        </p:scale>
        <p:origin x="279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07416B-3C3B-4B07-96A9-B2B53775BC5B}" type="datetimeFigureOut">
              <a:rPr lang="fr-FR" smtClean="0"/>
              <a:t>17/08/2021</a:t>
            </a:fld>
            <a:endParaRPr lang="fr-FR"/>
          </a:p>
        </p:txBody>
      </p:sp>
      <p:sp>
        <p:nvSpPr>
          <p:cNvPr id="4" name="Espace réservé de l'image des diapositives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549F63-BF7A-4413-9566-503A8EFEC28C}" type="slidenum">
              <a:rPr lang="fr-FR" smtClean="0"/>
              <a:t>‹N°›</a:t>
            </a:fld>
            <a:endParaRPr lang="fr-FR"/>
          </a:p>
        </p:txBody>
      </p:sp>
    </p:spTree>
    <p:extLst>
      <p:ext uri="{BB962C8B-B14F-4D97-AF65-F5344CB8AC3E}">
        <p14:creationId xmlns:p14="http://schemas.microsoft.com/office/powerpoint/2010/main" val="3035959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200150" y="1143000"/>
            <a:ext cx="4457700" cy="3086100"/>
          </a:xfrm>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0C549F63-BF7A-4413-9566-503A8EFEC28C}" type="slidenum">
              <a:rPr lang="fr-FR" smtClean="0"/>
              <a:t>5</a:t>
            </a:fld>
            <a:endParaRPr lang="fr-FR"/>
          </a:p>
        </p:txBody>
      </p:sp>
    </p:spTree>
    <p:extLst>
      <p:ext uri="{BB962C8B-B14F-4D97-AF65-F5344CB8AC3E}">
        <p14:creationId xmlns:p14="http://schemas.microsoft.com/office/powerpoint/2010/main" val="570503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fr-FR"/>
              <a:t>Modifiez le style du titre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36B72DAA-A91D-4A5F-B2FD-F540CD50239F}" type="datetimeFigureOut">
              <a:rPr lang="fr-FR" smtClean="0"/>
              <a:t>17/08/2021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3561808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6B72DAA-A91D-4A5F-B2FD-F540CD50239F}" type="datetimeFigureOut">
              <a:rPr lang="fr-FR" smtClean="0"/>
              <a:t>17/08/2021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887236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6B72DAA-A91D-4A5F-B2FD-F540CD50239F}" type="datetimeFigureOut">
              <a:rPr lang="fr-FR" smtClean="0"/>
              <a:t>17/08/2021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3464724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6B72DAA-A91D-4A5F-B2FD-F540CD50239F}" type="datetimeFigureOut">
              <a:rPr lang="fr-FR" smtClean="0"/>
              <a:t>17/08/2021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2061482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6B72DAA-A91D-4A5F-B2FD-F540CD50239F}" type="datetimeFigureOut">
              <a:rPr lang="fr-FR" smtClean="0"/>
              <a:t>17/08/2021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228882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36B72DAA-A91D-4A5F-B2FD-F540CD50239F}" type="datetimeFigureOut">
              <a:rPr lang="fr-FR" smtClean="0"/>
              <a:t>17/08/2021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3103404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fr-FR"/>
              <a:t>Modifiez le style du titre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82329" y="2505075"/>
            <a:ext cx="4190702"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5014913" y="2505075"/>
            <a:ext cx="4211340"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36B72DAA-A91D-4A5F-B2FD-F540CD50239F}" type="datetimeFigureOut">
              <a:rPr lang="fr-FR" smtClean="0"/>
              <a:t>17/08/2021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3863041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36B72DAA-A91D-4A5F-B2FD-F540CD50239F}" type="datetimeFigureOut">
              <a:rPr lang="fr-FR" smtClean="0"/>
              <a:t>17/08/2021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3347126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72DAA-A91D-4A5F-B2FD-F540CD50239F}" type="datetimeFigureOut">
              <a:rPr lang="fr-FR" smtClean="0"/>
              <a:t>17/08/2021</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1834533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6B72DAA-A91D-4A5F-B2FD-F540CD50239F}" type="datetimeFigureOut">
              <a:rPr lang="fr-FR" smtClean="0"/>
              <a:t>17/08/2021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1147712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6B72DAA-A91D-4A5F-B2FD-F540CD50239F}" type="datetimeFigureOut">
              <a:rPr lang="fr-FR" smtClean="0"/>
              <a:t>17/08/2021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C43892D-16E6-4A89-80D4-E3FB19982DA9}" type="slidenum">
              <a:rPr lang="fr-FR" smtClean="0"/>
              <a:t>‹N°›</a:t>
            </a:fld>
            <a:endParaRPr lang="fr-FR"/>
          </a:p>
        </p:txBody>
      </p:sp>
    </p:spTree>
    <p:extLst>
      <p:ext uri="{BB962C8B-B14F-4D97-AF65-F5344CB8AC3E}">
        <p14:creationId xmlns:p14="http://schemas.microsoft.com/office/powerpoint/2010/main" val="4049032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72DAA-A91D-4A5F-B2FD-F540CD50239F}" type="datetimeFigureOut">
              <a:rPr lang="fr-FR" smtClean="0"/>
              <a:t>17/08/2021</a:t>
            </a:fld>
            <a:endParaRPr lang="fr-FR"/>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43892D-16E6-4A89-80D4-E3FB19982DA9}" type="slidenum">
              <a:rPr lang="fr-FR" smtClean="0"/>
              <a:t>‹N°›</a:t>
            </a:fld>
            <a:endParaRPr lang="fr-FR"/>
          </a:p>
        </p:txBody>
      </p:sp>
    </p:spTree>
    <p:extLst>
      <p:ext uri="{BB962C8B-B14F-4D97-AF65-F5344CB8AC3E}">
        <p14:creationId xmlns:p14="http://schemas.microsoft.com/office/powerpoint/2010/main" val="16993066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678BF030-EFA4-4941-9951-A7B2359E3B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584799" y="-1269658"/>
            <a:ext cx="4736393" cy="9397315"/>
          </a:xfrm>
          <a:prstGeom prst="rect">
            <a:avLst/>
          </a:prstGeom>
        </p:spPr>
      </p:pic>
      <p:sp>
        <p:nvSpPr>
          <p:cNvPr id="3" name="ZoneTexte 2">
            <a:extLst>
              <a:ext uri="{FF2B5EF4-FFF2-40B4-BE49-F238E27FC236}">
                <a16:creationId xmlns:a16="http://schemas.microsoft.com/office/drawing/2014/main" id="{B80A6950-8FEC-48CC-8A03-6F8D8E819492}"/>
              </a:ext>
            </a:extLst>
          </p:cNvPr>
          <p:cNvSpPr txBox="1"/>
          <p:nvPr/>
        </p:nvSpPr>
        <p:spPr>
          <a:xfrm>
            <a:off x="1598845" y="2769513"/>
            <a:ext cx="6708303" cy="861774"/>
          </a:xfrm>
          <a:prstGeom prst="rect">
            <a:avLst/>
          </a:prstGeom>
          <a:noFill/>
        </p:spPr>
        <p:txBody>
          <a:bodyPr wrap="square">
            <a:spAutoFit/>
          </a:bodyPr>
          <a:lstStyle/>
          <a:p>
            <a:pPr algn="ctr"/>
            <a:r>
              <a:rPr lang="ar-DZ" sz="5000" b="1" dirty="0">
                <a:solidFill>
                  <a:srgbClr val="301100"/>
                </a:solidFill>
                <a:latin typeface="HSN Naskh" panose="00000400000000000000" pitchFamily="2" charset="-78"/>
                <a:cs typeface="HSN Naskh" panose="00000400000000000000" pitchFamily="2" charset="-78"/>
              </a:rPr>
              <a:t>مجلة على خطى الصالحين</a:t>
            </a:r>
            <a:endParaRPr lang="fr-FR" sz="5000" b="1" dirty="0">
              <a:solidFill>
                <a:srgbClr val="301100"/>
              </a:solidFill>
              <a:latin typeface="HSN Naskh" panose="00000400000000000000" pitchFamily="2" charset="-78"/>
              <a:cs typeface="HSN Naskh" panose="00000400000000000000" pitchFamily="2" charset="-78"/>
            </a:endParaRPr>
          </a:p>
        </p:txBody>
      </p:sp>
      <p:sp>
        <p:nvSpPr>
          <p:cNvPr id="4" name="ZoneTexte 3">
            <a:extLst>
              <a:ext uri="{FF2B5EF4-FFF2-40B4-BE49-F238E27FC236}">
                <a16:creationId xmlns:a16="http://schemas.microsoft.com/office/drawing/2014/main" id="{82A0003D-8548-448A-83A9-B99FA0D0474A}"/>
              </a:ext>
            </a:extLst>
          </p:cNvPr>
          <p:cNvSpPr txBox="1"/>
          <p:nvPr/>
        </p:nvSpPr>
        <p:spPr>
          <a:xfrm>
            <a:off x="4157748" y="3871919"/>
            <a:ext cx="1590500" cy="342401"/>
          </a:xfrm>
          <a:prstGeom prst="rect">
            <a:avLst/>
          </a:prstGeom>
          <a:noFill/>
        </p:spPr>
        <p:txBody>
          <a:bodyPr wrap="none" rtlCol="0">
            <a:spAutoFit/>
          </a:bodyPr>
          <a:lstStyle/>
          <a:p>
            <a:r>
              <a:rPr lang="ar-DZ" sz="1625" b="1" dirty="0">
                <a:solidFill>
                  <a:srgbClr val="301100"/>
                </a:solidFill>
                <a:latin typeface="Scheherazade" panose="01000600020000020003" pitchFamily="2" charset="-78"/>
                <a:cs typeface="Scheherazade" panose="01000600020000020003" pitchFamily="2" charset="-78"/>
              </a:rPr>
              <a:t>العدد الأول, محرم 1443</a:t>
            </a:r>
            <a:endParaRPr lang="fr-FR" sz="1625" b="1" dirty="0">
              <a:solidFill>
                <a:srgbClr val="301100"/>
              </a:solidFill>
              <a:latin typeface="Scheherazade" panose="01000600020000020003" pitchFamily="2" charset="-78"/>
              <a:cs typeface="Scheherazade" panose="01000600020000020003" pitchFamily="2" charset="-78"/>
            </a:endParaRPr>
          </a:p>
        </p:txBody>
      </p:sp>
    </p:spTree>
    <p:extLst>
      <p:ext uri="{BB962C8B-B14F-4D97-AF65-F5344CB8AC3E}">
        <p14:creationId xmlns:p14="http://schemas.microsoft.com/office/powerpoint/2010/main" val="3127739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4EF1FA82-7EFA-4036-82A0-B15D64909F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28" y="144380"/>
            <a:ext cx="10029825" cy="6593304"/>
          </a:xfrm>
          <a:prstGeom prst="rect">
            <a:avLst/>
          </a:prstGeom>
        </p:spPr>
      </p:pic>
      <p:sp>
        <p:nvSpPr>
          <p:cNvPr id="5" name="ZoneTexte 4">
            <a:extLst>
              <a:ext uri="{FF2B5EF4-FFF2-40B4-BE49-F238E27FC236}">
                <a16:creationId xmlns:a16="http://schemas.microsoft.com/office/drawing/2014/main" id="{7F74BC35-DAD6-4FFF-8066-26EB15B20B07}"/>
              </a:ext>
            </a:extLst>
          </p:cNvPr>
          <p:cNvSpPr txBox="1"/>
          <p:nvPr/>
        </p:nvSpPr>
        <p:spPr>
          <a:xfrm>
            <a:off x="4165502" y="1195656"/>
            <a:ext cx="2896277" cy="754053"/>
          </a:xfrm>
          <a:prstGeom prst="rect">
            <a:avLst/>
          </a:prstGeom>
          <a:noFill/>
        </p:spPr>
        <p:txBody>
          <a:bodyPr wrap="square">
            <a:spAutoFit/>
          </a:bodyPr>
          <a:lstStyle/>
          <a:p>
            <a:pPr algn="ctr"/>
            <a:r>
              <a:rPr lang="ar-DZ" sz="4300" b="1" dirty="0">
                <a:solidFill>
                  <a:srgbClr val="301100"/>
                </a:solidFill>
                <a:latin typeface="HSN Naskh" panose="00000400000000000000" pitchFamily="2" charset="-78"/>
                <a:cs typeface="HSN Naskh" panose="00000400000000000000" pitchFamily="2" charset="-78"/>
              </a:rPr>
              <a:t>مر من هنا</a:t>
            </a:r>
            <a:endParaRPr lang="fr-FR" sz="4300" b="1" dirty="0">
              <a:solidFill>
                <a:srgbClr val="301100"/>
              </a:solidFill>
              <a:latin typeface="HSN Naskh" panose="00000400000000000000" pitchFamily="2" charset="-78"/>
              <a:cs typeface="HSN Naskh" panose="00000400000000000000" pitchFamily="2" charset="-78"/>
            </a:endParaRPr>
          </a:p>
        </p:txBody>
      </p:sp>
      <p:pic>
        <p:nvPicPr>
          <p:cNvPr id="8" name="Image 7">
            <a:extLst>
              <a:ext uri="{FF2B5EF4-FFF2-40B4-BE49-F238E27FC236}">
                <a16:creationId xmlns:a16="http://schemas.microsoft.com/office/drawing/2014/main" id="{954AE2C0-AAE8-4FB3-A08B-0A608469FB1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50177" y="1270136"/>
            <a:ext cx="1841964" cy="1970472"/>
          </a:xfrm>
          <a:prstGeom prst="rect">
            <a:avLst/>
          </a:prstGeom>
        </p:spPr>
      </p:pic>
      <p:sp>
        <p:nvSpPr>
          <p:cNvPr id="9" name="ZoneTexte 8">
            <a:extLst>
              <a:ext uri="{FF2B5EF4-FFF2-40B4-BE49-F238E27FC236}">
                <a16:creationId xmlns:a16="http://schemas.microsoft.com/office/drawing/2014/main" id="{E099344D-213E-43A8-B16C-3AF0B7E14FD4}"/>
              </a:ext>
            </a:extLst>
          </p:cNvPr>
          <p:cNvSpPr txBox="1"/>
          <p:nvPr/>
        </p:nvSpPr>
        <p:spPr>
          <a:xfrm>
            <a:off x="3158962" y="2310866"/>
            <a:ext cx="5251097" cy="929742"/>
          </a:xfrm>
          <a:prstGeom prst="rect">
            <a:avLst/>
          </a:prstGeom>
          <a:noFill/>
        </p:spPr>
        <p:txBody>
          <a:bodyPr wrap="square" rtlCol="0">
            <a:spAutoFit/>
          </a:bodyPr>
          <a:lstStyle/>
          <a:p>
            <a:pPr algn="r">
              <a:lnSpc>
                <a:spcPts val="2200"/>
              </a:lnSpc>
            </a:pPr>
            <a:r>
              <a:rPr lang="ar-DZ" sz="1600" b="0" i="0" dirty="0">
                <a:solidFill>
                  <a:srgbClr val="301100"/>
                </a:solidFill>
                <a:effectLst/>
                <a:latin typeface="Tajawal" panose="00000500000000000000" pitchFamily="2" charset="-78"/>
                <a:cs typeface="Tajawal" panose="00000500000000000000" pitchFamily="2" charset="-78"/>
              </a:rPr>
              <a:t>وُ</a:t>
            </a:r>
            <a:r>
              <a:rPr lang="ar-DZ" sz="1600" dirty="0">
                <a:solidFill>
                  <a:srgbClr val="301100"/>
                </a:solidFill>
                <a:latin typeface="Tajawal" panose="00000500000000000000" pitchFamily="2" charset="-78"/>
                <a:cs typeface="Tajawal" panose="00000500000000000000" pitchFamily="2" charset="-78"/>
              </a:rPr>
              <a:t>لد عمي المهدي بن محمد الأخضر حمادو في 14 أوت 1961 بالزاوية العابدية, نشأ في عائلة متواضعة, وقد عمل في احدى الشركات في صحراءنا الكبرى قبل أن يعود ويستقر في البلدة.</a:t>
            </a:r>
          </a:p>
        </p:txBody>
      </p:sp>
      <p:sp>
        <p:nvSpPr>
          <p:cNvPr id="10" name="ZoneTexte 9">
            <a:extLst>
              <a:ext uri="{FF2B5EF4-FFF2-40B4-BE49-F238E27FC236}">
                <a16:creationId xmlns:a16="http://schemas.microsoft.com/office/drawing/2014/main" id="{24C1CAA5-6C04-4668-9400-05B1B046C4F0}"/>
              </a:ext>
            </a:extLst>
          </p:cNvPr>
          <p:cNvSpPr txBox="1"/>
          <p:nvPr/>
        </p:nvSpPr>
        <p:spPr>
          <a:xfrm>
            <a:off x="1499285" y="3261367"/>
            <a:ext cx="6907430" cy="1493999"/>
          </a:xfrm>
          <a:prstGeom prst="rect">
            <a:avLst/>
          </a:prstGeom>
          <a:noFill/>
        </p:spPr>
        <p:txBody>
          <a:bodyPr wrap="square" rtlCol="0">
            <a:spAutoFit/>
          </a:bodyPr>
          <a:lstStyle/>
          <a:p>
            <a:pPr algn="r">
              <a:lnSpc>
                <a:spcPts val="2200"/>
              </a:lnSpc>
            </a:pPr>
            <a:r>
              <a:rPr lang="ar-DZ" sz="1600" dirty="0">
                <a:solidFill>
                  <a:srgbClr val="301100"/>
                </a:solidFill>
                <a:latin typeface="Tajawal" panose="00000500000000000000" pitchFamily="2" charset="-78"/>
                <a:cs typeface="Tajawal" panose="00000500000000000000" pitchFamily="2" charset="-78"/>
              </a:rPr>
              <a:t>كرس عمي المهدي حياته ووقته في خدمة مسجد الامام مالك خادما فيه وساهرا على شؤونه, وكان شديد الحرص على تنظيف المسجد والاعتناء به. رغم أن المرض قد أنهك صحته, ظل عمي المهدي يعمل في المسجد ويحرص على أمنه ونظافته الى أن وافته المنية في 03 جانفي 2018 تاركا وراءه أرملة وبنتا. ذهب عمي المهدي ولكن لازالت أعماله تذكر الى يومنا هذا في مجامع الخير.</a:t>
            </a:r>
            <a:endParaRPr lang="fr-FR" sz="1600" dirty="0">
              <a:solidFill>
                <a:srgbClr val="301100"/>
              </a:solidFill>
              <a:latin typeface="Tajawal" panose="00000500000000000000" pitchFamily="2" charset="-78"/>
              <a:cs typeface="Tajawal" panose="00000500000000000000" pitchFamily="2" charset="-78"/>
            </a:endParaRPr>
          </a:p>
        </p:txBody>
      </p:sp>
      <p:sp>
        <p:nvSpPr>
          <p:cNvPr id="11" name="ZoneTexte 10">
            <a:extLst>
              <a:ext uri="{FF2B5EF4-FFF2-40B4-BE49-F238E27FC236}">
                <a16:creationId xmlns:a16="http://schemas.microsoft.com/office/drawing/2014/main" id="{BC5A04CB-BD4E-445D-ACB7-C1417DC8EFEB}"/>
              </a:ext>
            </a:extLst>
          </p:cNvPr>
          <p:cNvSpPr txBox="1"/>
          <p:nvPr/>
        </p:nvSpPr>
        <p:spPr>
          <a:xfrm>
            <a:off x="4615025" y="1881258"/>
            <a:ext cx="1997233" cy="323165"/>
          </a:xfrm>
          <a:prstGeom prst="rect">
            <a:avLst/>
          </a:prstGeom>
          <a:noFill/>
        </p:spPr>
        <p:txBody>
          <a:bodyPr wrap="square">
            <a:spAutoFit/>
          </a:bodyPr>
          <a:lstStyle/>
          <a:p>
            <a:pPr algn="ctr"/>
            <a:r>
              <a:rPr lang="ar-DZ" sz="1500" b="1" dirty="0">
                <a:solidFill>
                  <a:srgbClr val="301100"/>
                </a:solidFill>
                <a:latin typeface="HSN Naskh" panose="00000400000000000000" pitchFamily="2" charset="-78"/>
                <a:cs typeface="HSN Naskh" panose="00000400000000000000" pitchFamily="2" charset="-78"/>
              </a:rPr>
              <a:t>محمد المهدي حمادو</a:t>
            </a:r>
            <a:endParaRPr lang="fr-FR" sz="1500" b="1" dirty="0">
              <a:solidFill>
                <a:srgbClr val="301100"/>
              </a:solidFill>
              <a:latin typeface="HSN Naskh" panose="00000400000000000000" pitchFamily="2" charset="-78"/>
              <a:cs typeface="HSN Naskh" panose="00000400000000000000" pitchFamily="2" charset="-78"/>
            </a:endParaRPr>
          </a:p>
        </p:txBody>
      </p:sp>
      <p:sp>
        <p:nvSpPr>
          <p:cNvPr id="12" name="ZoneTexte 11">
            <a:extLst>
              <a:ext uri="{FF2B5EF4-FFF2-40B4-BE49-F238E27FC236}">
                <a16:creationId xmlns:a16="http://schemas.microsoft.com/office/drawing/2014/main" id="{ACE3B1F0-4E6B-47D4-AA85-E0A7BB414D73}"/>
              </a:ext>
            </a:extLst>
          </p:cNvPr>
          <p:cNvSpPr txBox="1"/>
          <p:nvPr/>
        </p:nvSpPr>
        <p:spPr>
          <a:xfrm>
            <a:off x="996060" y="5930141"/>
            <a:ext cx="2244525"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محمد المهدي كباس</a:t>
            </a:r>
            <a:endParaRPr lang="fr-FR"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endParaRPr>
          </a:p>
        </p:txBody>
      </p:sp>
      <p:sp>
        <p:nvSpPr>
          <p:cNvPr id="13" name="ZoneTexte 12">
            <a:extLst>
              <a:ext uri="{FF2B5EF4-FFF2-40B4-BE49-F238E27FC236}">
                <a16:creationId xmlns:a16="http://schemas.microsoft.com/office/drawing/2014/main" id="{9D45118B-B1D7-4949-B56F-179F4D34AF2F}"/>
              </a:ext>
            </a:extLst>
          </p:cNvPr>
          <p:cNvSpPr txBox="1"/>
          <p:nvPr/>
        </p:nvSpPr>
        <p:spPr>
          <a:xfrm>
            <a:off x="1700581" y="4840572"/>
            <a:ext cx="6532405" cy="647613"/>
          </a:xfrm>
          <a:prstGeom prst="rect">
            <a:avLst/>
          </a:prstGeom>
          <a:noFill/>
        </p:spPr>
        <p:txBody>
          <a:bodyPr wrap="square" rtlCol="0">
            <a:spAutoFit/>
          </a:bodyPr>
          <a:lstStyle/>
          <a:p>
            <a:pPr algn="ctr">
              <a:lnSpc>
                <a:spcPts val="2200"/>
              </a:lnSpc>
            </a:pPr>
            <a:r>
              <a:rPr lang="ar-DZ" sz="1600" b="1" dirty="0">
                <a:solidFill>
                  <a:srgbClr val="301100"/>
                </a:solidFill>
                <a:latin typeface="Tajawal" panose="00000500000000000000" pitchFamily="2" charset="-78"/>
                <a:cs typeface="Tajawal" panose="00000500000000000000" pitchFamily="2" charset="-78"/>
              </a:rPr>
              <a:t>فاللهم اجعل قبره غرفة من غرف الجنة ولا حفرة من حفر النار, رحم الله عمي المهدي وأسكنه فسيح جنانه.</a:t>
            </a:r>
            <a:endParaRPr lang="fr-FR" sz="1600" b="1" dirty="0">
              <a:solidFill>
                <a:srgbClr val="301100"/>
              </a:solidFill>
              <a:latin typeface="Tajawal" panose="00000500000000000000" pitchFamily="2" charset="-78"/>
              <a:cs typeface="Tajawal" panose="00000500000000000000" pitchFamily="2" charset="-78"/>
            </a:endParaRPr>
          </a:p>
        </p:txBody>
      </p:sp>
    </p:spTree>
    <p:extLst>
      <p:ext uri="{BB962C8B-B14F-4D97-AF65-F5344CB8AC3E}">
        <p14:creationId xmlns:p14="http://schemas.microsoft.com/office/powerpoint/2010/main" val="1205944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D1459541-26D4-4670-974E-5546A3395C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65" y="870759"/>
            <a:ext cx="9688469" cy="2189394"/>
          </a:xfrm>
          <a:prstGeom prst="rect">
            <a:avLst/>
          </a:prstGeom>
        </p:spPr>
      </p:pic>
      <p:sp>
        <p:nvSpPr>
          <p:cNvPr id="5" name="ZoneTexte 4">
            <a:extLst>
              <a:ext uri="{FF2B5EF4-FFF2-40B4-BE49-F238E27FC236}">
                <a16:creationId xmlns:a16="http://schemas.microsoft.com/office/drawing/2014/main" id="{FE159A9F-0B6F-4AD3-91C6-E4CC458FE325}"/>
              </a:ext>
            </a:extLst>
          </p:cNvPr>
          <p:cNvSpPr txBox="1"/>
          <p:nvPr/>
        </p:nvSpPr>
        <p:spPr>
          <a:xfrm>
            <a:off x="3504860" y="246996"/>
            <a:ext cx="2896277" cy="861774"/>
          </a:xfrm>
          <a:prstGeom prst="rect">
            <a:avLst/>
          </a:prstGeom>
          <a:noFill/>
        </p:spPr>
        <p:txBody>
          <a:bodyPr wrap="square">
            <a:spAutoFit/>
          </a:bodyPr>
          <a:lstStyle/>
          <a:p>
            <a:pPr algn="ctr"/>
            <a:r>
              <a:rPr lang="ar-DZ" sz="5000" b="1" dirty="0">
                <a:solidFill>
                  <a:srgbClr val="301100"/>
                </a:solidFill>
                <a:latin typeface="HSN Naskh" panose="00000400000000000000" pitchFamily="2" charset="-78"/>
                <a:cs typeface="HSN Naskh" panose="00000400000000000000" pitchFamily="2" charset="-78"/>
              </a:rPr>
              <a:t>الحديث</a:t>
            </a:r>
            <a:endParaRPr lang="fr-FR" sz="5000" b="1" dirty="0">
              <a:solidFill>
                <a:srgbClr val="301100"/>
              </a:solidFill>
              <a:latin typeface="HSN Naskh" panose="00000400000000000000" pitchFamily="2" charset="-78"/>
              <a:cs typeface="HSN Naskh" panose="00000400000000000000" pitchFamily="2" charset="-78"/>
            </a:endParaRPr>
          </a:p>
        </p:txBody>
      </p:sp>
      <p:pic>
        <p:nvPicPr>
          <p:cNvPr id="6" name="Image 5">
            <a:extLst>
              <a:ext uri="{FF2B5EF4-FFF2-40B4-BE49-F238E27FC236}">
                <a16:creationId xmlns:a16="http://schemas.microsoft.com/office/drawing/2014/main" id="{2D5A0501-AFD9-45D9-9F39-803FCD9C70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791" y="3054727"/>
            <a:ext cx="2555291" cy="3556135"/>
          </a:xfrm>
          <a:prstGeom prst="rect">
            <a:avLst/>
          </a:prstGeom>
        </p:spPr>
      </p:pic>
      <p:pic>
        <p:nvPicPr>
          <p:cNvPr id="8" name="Image 7">
            <a:extLst>
              <a:ext uri="{FF2B5EF4-FFF2-40B4-BE49-F238E27FC236}">
                <a16:creationId xmlns:a16="http://schemas.microsoft.com/office/drawing/2014/main" id="{2A0908E5-694E-4A7C-951D-926090636B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91082" y="3149814"/>
            <a:ext cx="6738570" cy="3337620"/>
          </a:xfrm>
          <a:prstGeom prst="rect">
            <a:avLst/>
          </a:prstGeom>
        </p:spPr>
      </p:pic>
      <p:sp>
        <p:nvSpPr>
          <p:cNvPr id="9" name="ZoneTexte 8">
            <a:extLst>
              <a:ext uri="{FF2B5EF4-FFF2-40B4-BE49-F238E27FC236}">
                <a16:creationId xmlns:a16="http://schemas.microsoft.com/office/drawing/2014/main" id="{52D7D738-30F5-4E66-B63F-53767274643A}"/>
              </a:ext>
            </a:extLst>
          </p:cNvPr>
          <p:cNvSpPr txBox="1"/>
          <p:nvPr/>
        </p:nvSpPr>
        <p:spPr>
          <a:xfrm>
            <a:off x="1784444" y="1604055"/>
            <a:ext cx="6337108" cy="717376"/>
          </a:xfrm>
          <a:prstGeom prst="rect">
            <a:avLst/>
          </a:prstGeom>
          <a:noFill/>
        </p:spPr>
        <p:txBody>
          <a:bodyPr wrap="square" rtlCol="0">
            <a:spAutoFit/>
          </a:bodyPr>
          <a:lstStyle/>
          <a:p>
            <a:pPr algn="ctr"/>
            <a:r>
              <a:rPr lang="ar-DZ" sz="2031" dirty="0">
                <a:solidFill>
                  <a:srgbClr val="333333"/>
                </a:solidFill>
                <a:latin typeface="DroidArabicKufi-Regular"/>
              </a:rPr>
              <a:t>عَنْ أَبِي هُرَيْرَةَ رضي الله عنه، قَالَ: قَالَ رَسُولُ اللَّهِ صَلَّى اللهُ عَلَيْهِ وَسَلَّمَ: </a:t>
            </a:r>
          </a:p>
          <a:p>
            <a:pPr algn="ctr"/>
            <a:r>
              <a:rPr lang="ar-DZ" sz="2031" dirty="0">
                <a:solidFill>
                  <a:srgbClr val="333333"/>
                </a:solidFill>
                <a:latin typeface="DroidArabicKufi-Regular"/>
              </a:rPr>
              <a:t>"</a:t>
            </a:r>
            <a:r>
              <a:rPr lang="ar-DZ" sz="2031" b="1" dirty="0">
                <a:solidFill>
                  <a:srgbClr val="333333"/>
                </a:solidFill>
                <a:latin typeface="DroidArabicKufi-Regular"/>
              </a:rPr>
              <a:t>إنَّ اللَّهَ يَغَارُ، وإنَّ المُؤْمِنَ يَغَارُ، وَغَيْرَةُ اللهِ أَنْ يَأْتِيَ المُؤْمِنُ ما حَرَّمَ عليه</a:t>
            </a:r>
            <a:r>
              <a:rPr lang="ar-DZ" sz="2031" dirty="0">
                <a:solidFill>
                  <a:srgbClr val="333333"/>
                </a:solidFill>
                <a:latin typeface="DroidArabicKufi-Regular"/>
              </a:rPr>
              <a:t>"</a:t>
            </a:r>
            <a:endParaRPr lang="fr-FR" sz="2031" dirty="0"/>
          </a:p>
        </p:txBody>
      </p:sp>
      <p:sp>
        <p:nvSpPr>
          <p:cNvPr id="10" name="ZoneTexte 9">
            <a:extLst>
              <a:ext uri="{FF2B5EF4-FFF2-40B4-BE49-F238E27FC236}">
                <a16:creationId xmlns:a16="http://schemas.microsoft.com/office/drawing/2014/main" id="{80E5010F-C8AC-4B78-BE06-A383CAFB19F9}"/>
              </a:ext>
            </a:extLst>
          </p:cNvPr>
          <p:cNvSpPr txBox="1"/>
          <p:nvPr/>
        </p:nvSpPr>
        <p:spPr>
          <a:xfrm>
            <a:off x="5153508" y="3422288"/>
            <a:ext cx="1844278" cy="467500"/>
          </a:xfrm>
          <a:prstGeom prst="rect">
            <a:avLst/>
          </a:prstGeom>
          <a:noFill/>
        </p:spPr>
        <p:txBody>
          <a:bodyPr wrap="square">
            <a:spAutoFit/>
          </a:bodyPr>
          <a:lstStyle/>
          <a:p>
            <a:pPr algn="ctr"/>
            <a:r>
              <a:rPr lang="ar-DZ" sz="2438" b="1" dirty="0">
                <a:solidFill>
                  <a:srgbClr val="301100"/>
                </a:solidFill>
                <a:latin typeface="HSN Naskh" panose="00000400000000000000" pitchFamily="2" charset="-78"/>
                <a:cs typeface="HSN Naskh" panose="00000400000000000000" pitchFamily="2" charset="-78"/>
              </a:rPr>
              <a:t>شرح الحديث</a:t>
            </a:r>
            <a:endParaRPr lang="fr-FR" sz="2438" b="1" dirty="0">
              <a:solidFill>
                <a:srgbClr val="301100"/>
              </a:solidFill>
              <a:latin typeface="HSN Naskh" panose="00000400000000000000" pitchFamily="2" charset="-78"/>
              <a:cs typeface="HSN Naskh" panose="00000400000000000000" pitchFamily="2" charset="-78"/>
            </a:endParaRPr>
          </a:p>
        </p:txBody>
      </p:sp>
      <p:sp>
        <p:nvSpPr>
          <p:cNvPr id="11" name="ZoneTexte 10">
            <a:extLst>
              <a:ext uri="{FF2B5EF4-FFF2-40B4-BE49-F238E27FC236}">
                <a16:creationId xmlns:a16="http://schemas.microsoft.com/office/drawing/2014/main" id="{5003F4FA-AB02-48F9-B21B-C2D598878934}"/>
              </a:ext>
            </a:extLst>
          </p:cNvPr>
          <p:cNvSpPr txBox="1"/>
          <p:nvPr/>
        </p:nvSpPr>
        <p:spPr>
          <a:xfrm>
            <a:off x="3317221" y="3843021"/>
            <a:ext cx="5642404" cy="2340384"/>
          </a:xfrm>
          <a:prstGeom prst="rect">
            <a:avLst/>
          </a:prstGeom>
          <a:noFill/>
        </p:spPr>
        <p:txBody>
          <a:bodyPr wrap="square" rtlCol="0">
            <a:spAutoFit/>
          </a:bodyPr>
          <a:lstStyle/>
          <a:p>
            <a:pPr algn="r">
              <a:lnSpc>
                <a:spcPts val="2200"/>
              </a:lnSpc>
            </a:pPr>
            <a:r>
              <a:rPr lang="ar-DZ" sz="1600" b="0" i="0" dirty="0">
                <a:solidFill>
                  <a:srgbClr val="222222"/>
                </a:solidFill>
                <a:effectLst/>
                <a:latin typeface="Tajawal" panose="00000500000000000000" pitchFamily="2" charset="-78"/>
                <a:cs typeface="Tajawal" panose="00000500000000000000" pitchFamily="2" charset="-78"/>
              </a:rPr>
              <a:t>جاء الحديث ليبين أن الله يغار على محارمه، يبغض ويكره انتهاك حدوده، ومن ذلك فاحشة الزنا، فهو طريق سافل سيِّئ، ومِن ثَمَّ حرَّم الله على عباده الزنا وجميع وسائله، فإذا زنى العبد، فإنَّ الله يغار غيرة أشد وأعظم من غيرته على ما دونه من المحارم، وكذلك أيضا اللِّوَاط، وهو إتيان الذَكَر، فإِنَّ هذا أعظم وأعظم؛ ولهذا جعله الله تعالى أشدَّ في الفُحش من الزنا. وكذلك أيضا السرقة وشرب الخمر وكل المحارم يغار الله منها، لكن بعض المحارم تكون أشد غيرة من بعض، حسب الجُرم، وحسب المضَّار التي تترتَّب على ذلك.</a:t>
            </a:r>
            <a:endParaRPr lang="fr-FR" sz="1600" dirty="0">
              <a:latin typeface="Tajawal" panose="00000500000000000000" pitchFamily="2" charset="-78"/>
              <a:cs typeface="Tajawal" panose="00000500000000000000" pitchFamily="2" charset="-78"/>
            </a:endParaRPr>
          </a:p>
        </p:txBody>
      </p:sp>
      <p:sp>
        <p:nvSpPr>
          <p:cNvPr id="12" name="ZoneTexte 11">
            <a:extLst>
              <a:ext uri="{FF2B5EF4-FFF2-40B4-BE49-F238E27FC236}">
                <a16:creationId xmlns:a16="http://schemas.microsoft.com/office/drawing/2014/main" id="{43CDFC21-6590-4077-81AE-DEBCC2870F3B}"/>
              </a:ext>
            </a:extLst>
          </p:cNvPr>
          <p:cNvSpPr txBox="1"/>
          <p:nvPr/>
        </p:nvSpPr>
        <p:spPr>
          <a:xfrm>
            <a:off x="591297" y="3620576"/>
            <a:ext cx="1844278" cy="342401"/>
          </a:xfrm>
          <a:prstGeom prst="rect">
            <a:avLst/>
          </a:prstGeom>
          <a:noFill/>
        </p:spPr>
        <p:txBody>
          <a:bodyPr wrap="square">
            <a:spAutoFit/>
          </a:bodyPr>
          <a:lstStyle/>
          <a:p>
            <a:pPr algn="ctr"/>
            <a:r>
              <a:rPr lang="ar-DZ" sz="1625" b="1" dirty="0">
                <a:solidFill>
                  <a:srgbClr val="301100"/>
                </a:solidFill>
                <a:latin typeface="HSN Naskh" panose="00000400000000000000" pitchFamily="2" charset="-78"/>
                <a:cs typeface="HSN Naskh" panose="00000400000000000000" pitchFamily="2" charset="-78"/>
              </a:rPr>
              <a:t>راوي الحديث</a:t>
            </a:r>
            <a:endParaRPr lang="fr-FR" sz="1625" b="1" dirty="0">
              <a:solidFill>
                <a:srgbClr val="301100"/>
              </a:solidFill>
              <a:latin typeface="HSN Naskh" panose="00000400000000000000" pitchFamily="2" charset="-78"/>
              <a:cs typeface="HSN Naskh" panose="00000400000000000000" pitchFamily="2" charset="-78"/>
            </a:endParaRPr>
          </a:p>
        </p:txBody>
      </p:sp>
      <p:sp>
        <p:nvSpPr>
          <p:cNvPr id="13" name="ZoneTexte 12">
            <a:extLst>
              <a:ext uri="{FF2B5EF4-FFF2-40B4-BE49-F238E27FC236}">
                <a16:creationId xmlns:a16="http://schemas.microsoft.com/office/drawing/2014/main" id="{48A2CD5F-52B0-4256-B7C4-FFC86F8A3514}"/>
              </a:ext>
            </a:extLst>
          </p:cNvPr>
          <p:cNvSpPr txBox="1"/>
          <p:nvPr/>
        </p:nvSpPr>
        <p:spPr>
          <a:xfrm>
            <a:off x="578940" y="3877431"/>
            <a:ext cx="1905965" cy="2192908"/>
          </a:xfrm>
          <a:prstGeom prst="rect">
            <a:avLst/>
          </a:prstGeom>
          <a:noFill/>
        </p:spPr>
        <p:txBody>
          <a:bodyPr wrap="square" rtlCol="0">
            <a:spAutoFit/>
          </a:bodyPr>
          <a:lstStyle/>
          <a:p>
            <a:pPr algn="ctr"/>
            <a:r>
              <a:rPr lang="ar-DZ" sz="1050" b="0" i="0" dirty="0">
                <a:solidFill>
                  <a:srgbClr val="333333"/>
                </a:solidFill>
                <a:effectLst/>
                <a:latin typeface="Tajawal" panose="00000500000000000000" pitchFamily="2" charset="-78"/>
                <a:cs typeface="Tajawal" panose="00000500000000000000" pitchFamily="2" charset="-78"/>
              </a:rPr>
              <a:t>أبو هريرة هو الدُّوسيُّ اليَمانيُّ، وكان اسمه في الجاهليَّةِ عبد شمسٍ وكنيَتُه أبو الأسدِ، فلمَّا أسلمَ -رضي الله عنه- كنَّاهُ رسولُ اللهِ -صلى الله عليه وسلم- أبا هريرة، وحوَّلَ النَّبيُّ -صلى الله عليه وسلم- اسمه من عبد شمس إلى عبد الرَّحمن، فأصبحَ اسمه عبد الرَّحمن بن صخرٍ الدوسيُّ اليمانيُّ، وقد لُقِّبَ بأبي هريرة؛ لأنَّه وَجد هِرَّةً فوضعها في كُمِّه وداعبها، فكنَّاه النَّبيُّ -صلى الله عليه وسلم- بذلك.</a:t>
            </a:r>
            <a:endParaRPr lang="fr-FR" sz="1050" dirty="0">
              <a:latin typeface="Tajawal" panose="00000500000000000000" pitchFamily="2" charset="-78"/>
              <a:cs typeface="Tajawal" panose="00000500000000000000" pitchFamily="2" charset="-78"/>
            </a:endParaRPr>
          </a:p>
        </p:txBody>
      </p:sp>
      <p:sp>
        <p:nvSpPr>
          <p:cNvPr id="14" name="ZoneTexte 13">
            <a:extLst>
              <a:ext uri="{FF2B5EF4-FFF2-40B4-BE49-F238E27FC236}">
                <a16:creationId xmlns:a16="http://schemas.microsoft.com/office/drawing/2014/main" id="{E0E40AF2-1508-42FF-ABCB-63D03CFC2B49}"/>
              </a:ext>
            </a:extLst>
          </p:cNvPr>
          <p:cNvSpPr txBox="1"/>
          <p:nvPr/>
        </p:nvSpPr>
        <p:spPr>
          <a:xfrm>
            <a:off x="296406" y="6534974"/>
            <a:ext cx="2302233"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منذر عبد الحي حمادو</a:t>
            </a:r>
            <a:endParaRPr lang="fr-FR"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endParaRPr>
          </a:p>
        </p:txBody>
      </p:sp>
    </p:spTree>
    <p:extLst>
      <p:ext uri="{BB962C8B-B14F-4D97-AF65-F5344CB8AC3E}">
        <p14:creationId xmlns:p14="http://schemas.microsoft.com/office/powerpoint/2010/main" val="2977623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grpSp>
        <p:nvGrpSpPr>
          <p:cNvPr id="9" name="Groupe 8">
            <a:extLst>
              <a:ext uri="{FF2B5EF4-FFF2-40B4-BE49-F238E27FC236}">
                <a16:creationId xmlns:a16="http://schemas.microsoft.com/office/drawing/2014/main" id="{99035FE8-6623-435F-9FB9-7182AC95399C}"/>
              </a:ext>
            </a:extLst>
          </p:cNvPr>
          <p:cNvGrpSpPr/>
          <p:nvPr/>
        </p:nvGrpSpPr>
        <p:grpSpPr>
          <a:xfrm>
            <a:off x="2547596" y="-271248"/>
            <a:ext cx="4810808" cy="2506311"/>
            <a:chOff x="3135503" y="-483852"/>
            <a:chExt cx="5920994" cy="3084690"/>
          </a:xfrm>
        </p:grpSpPr>
        <p:pic>
          <p:nvPicPr>
            <p:cNvPr id="3" name="Image 2">
              <a:extLst>
                <a:ext uri="{FF2B5EF4-FFF2-40B4-BE49-F238E27FC236}">
                  <a16:creationId xmlns:a16="http://schemas.microsoft.com/office/drawing/2014/main" id="{FBA88A9E-55A0-4361-8F28-E9180D977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5503" y="-483852"/>
              <a:ext cx="5920994" cy="3084690"/>
            </a:xfrm>
            <a:prstGeom prst="rect">
              <a:avLst/>
            </a:prstGeom>
          </p:spPr>
        </p:pic>
        <p:sp>
          <p:nvSpPr>
            <p:cNvPr id="5" name="ZoneTexte 4">
              <a:extLst>
                <a:ext uri="{FF2B5EF4-FFF2-40B4-BE49-F238E27FC236}">
                  <a16:creationId xmlns:a16="http://schemas.microsoft.com/office/drawing/2014/main" id="{BC8CEADF-B4E1-4A58-89C6-0408FFE7589C}"/>
                </a:ext>
              </a:extLst>
            </p:cNvPr>
            <p:cNvSpPr txBox="1"/>
            <p:nvPr/>
          </p:nvSpPr>
          <p:spPr>
            <a:xfrm>
              <a:off x="4213816" y="578179"/>
              <a:ext cx="3054657" cy="883162"/>
            </a:xfrm>
            <a:prstGeom prst="rect">
              <a:avLst/>
            </a:prstGeom>
            <a:noFill/>
          </p:spPr>
          <p:txBody>
            <a:bodyPr wrap="square">
              <a:spAutoFit/>
            </a:bodyPr>
            <a:lstStyle/>
            <a:p>
              <a:pPr algn="ctr"/>
              <a:r>
                <a:rPr lang="ar-DZ" sz="4063" b="1" dirty="0">
                  <a:solidFill>
                    <a:srgbClr val="F2E4BA"/>
                  </a:solidFill>
                  <a:latin typeface="HSN Naskh" panose="00000400000000000000" pitchFamily="2" charset="-78"/>
                  <a:cs typeface="HSN Naskh" panose="00000400000000000000" pitchFamily="2" charset="-78"/>
                </a:rPr>
                <a:t>تاريخ بلادي</a:t>
              </a:r>
              <a:endParaRPr lang="fr-FR" sz="4063" b="1" dirty="0">
                <a:solidFill>
                  <a:srgbClr val="F2E4BA"/>
                </a:solidFill>
                <a:latin typeface="HSN Naskh" panose="00000400000000000000" pitchFamily="2" charset="-78"/>
                <a:cs typeface="HSN Naskh" panose="00000400000000000000" pitchFamily="2" charset="-78"/>
              </a:endParaRPr>
            </a:p>
          </p:txBody>
        </p:sp>
      </p:grpSp>
      <p:pic>
        <p:nvPicPr>
          <p:cNvPr id="6" name="Image 5">
            <a:extLst>
              <a:ext uri="{FF2B5EF4-FFF2-40B4-BE49-F238E27FC236}">
                <a16:creationId xmlns:a16="http://schemas.microsoft.com/office/drawing/2014/main" id="{C35DA7BD-3F5D-4BCA-9087-4E25EC5FE5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1462339" y="-336757"/>
            <a:ext cx="6981324" cy="9313189"/>
          </a:xfrm>
          <a:prstGeom prst="rect">
            <a:avLst/>
          </a:prstGeom>
        </p:spPr>
      </p:pic>
      <p:sp>
        <p:nvSpPr>
          <p:cNvPr id="8" name="ZoneTexte 7">
            <a:extLst>
              <a:ext uri="{FF2B5EF4-FFF2-40B4-BE49-F238E27FC236}">
                <a16:creationId xmlns:a16="http://schemas.microsoft.com/office/drawing/2014/main" id="{BB6E9D80-063C-46D7-956F-F3D605C9EDA7}"/>
              </a:ext>
            </a:extLst>
          </p:cNvPr>
          <p:cNvSpPr txBox="1"/>
          <p:nvPr/>
        </p:nvSpPr>
        <p:spPr>
          <a:xfrm>
            <a:off x="296406" y="6461391"/>
            <a:ext cx="1972015"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عبد الرحمان نيو</a:t>
            </a:r>
          </a:p>
        </p:txBody>
      </p:sp>
      <p:sp>
        <p:nvSpPr>
          <p:cNvPr id="10" name="ZoneTexte 9">
            <a:extLst>
              <a:ext uri="{FF2B5EF4-FFF2-40B4-BE49-F238E27FC236}">
                <a16:creationId xmlns:a16="http://schemas.microsoft.com/office/drawing/2014/main" id="{6DED39C2-B6C2-41E6-A1F5-D313503D5F68}"/>
              </a:ext>
            </a:extLst>
          </p:cNvPr>
          <p:cNvSpPr txBox="1"/>
          <p:nvPr/>
        </p:nvSpPr>
        <p:spPr>
          <a:xfrm>
            <a:off x="994898" y="2676241"/>
            <a:ext cx="7916203" cy="3297056"/>
          </a:xfrm>
          <a:prstGeom prst="rect">
            <a:avLst/>
          </a:prstGeom>
          <a:noFill/>
        </p:spPr>
        <p:txBody>
          <a:bodyPr wrap="square" rtlCol="0">
            <a:spAutoFit/>
          </a:bodyPr>
          <a:lstStyle/>
          <a:p>
            <a:pPr algn="ctr">
              <a:lnSpc>
                <a:spcPct val="150000"/>
              </a:lnSpc>
            </a:pPr>
            <a:r>
              <a:rPr lang="ar-DZ" sz="1400" b="0" i="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تعتبر منطقة وادي ريغ جوهرة الجنوب الشرقي للجزائر منذ القدم، إذ تعرف بإنتاجها الغزير والمتنوع لجميع أنواع التمور والمعروف بجودته الاستثنائية محليا وحتى خارجيا، كانت ولازالت مقصدا لهواة البراري والاستكشاف والمغامرة من السياح وكذا أصحاب الرياضات الميكانيكيّة، تقع المنطقة في منخفض على شكل مستطيل تمتد رقعتها الجغرافية من رأس الوادي بأعالي مدينة المغير وبالضبط بقرية عين الصفراء ببلدية أم الطيور شمالا ويمتد مستطيلها على 160 كلم الى غاية قرية قوق التابعة لبلدية بلدة عمر. امتازت المنطقة بطابع عمراني متميز، يتماشى مع طبيعة المناخ وكذا واحات النخيل المحيطة به.</a:t>
            </a:r>
          </a:p>
          <a:p>
            <a:pPr algn="ctr">
              <a:lnSpc>
                <a:spcPct val="150000"/>
              </a:lnSpc>
            </a:pPr>
            <a:r>
              <a:rPr lang="ar-DZ" sz="140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يطلق على سكان وأهالي منطقة واد ريغ برجال الحشان والذين يعتبرون من بقايا جيش الفاتح العربي حسان بن النعمان, ويقال أنهم </a:t>
            </a:r>
            <a:r>
              <a:rPr lang="ar-DZ" sz="1400" dirty="0" err="1">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سميوا</a:t>
            </a:r>
            <a:r>
              <a:rPr lang="ar-DZ" sz="140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 </a:t>
            </a:r>
            <a:r>
              <a:rPr lang="ar-DZ" sz="1400" dirty="0" err="1">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بالحشاشنة</a:t>
            </a:r>
            <a:r>
              <a:rPr lang="ar-DZ" sz="140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 لتميزهم بغرس الحشان وهو الجبار أو فسيل النخيل فكان رجال الحشان تعني رجال الجبار وهو القول الأرجح, كما يذهب البعض الى حد الاعتقاد أن كل من يقطن بوادي ريغ وارتبطت معيشته بالنخلة يسمى حشاني, أي أن </a:t>
            </a:r>
            <a:r>
              <a:rPr lang="ar-DZ" sz="1400" dirty="0" err="1">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الحشاشنة</a:t>
            </a:r>
            <a:r>
              <a:rPr lang="ar-DZ" sz="140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rPr>
              <a:t> انتماء وليس أصل.</a:t>
            </a:r>
            <a:endParaRPr lang="fr-FR" sz="1400" dirty="0">
              <a:solidFill>
                <a:srgbClr val="301100"/>
              </a:solidFill>
              <a:effectLst>
                <a:outerShdw blurRad="38100" dist="38100" dir="2700000" algn="tl">
                  <a:srgbClr val="000000">
                    <a:alpha val="43137"/>
                  </a:srgbClr>
                </a:outerShdw>
              </a:effectLst>
              <a:latin typeface="Tajawal" panose="00000500000000000000" pitchFamily="2" charset="-78"/>
              <a:cs typeface="Tajawal" panose="00000500000000000000" pitchFamily="2" charset="-78"/>
            </a:endParaRPr>
          </a:p>
        </p:txBody>
      </p:sp>
      <p:sp>
        <p:nvSpPr>
          <p:cNvPr id="11" name="ZoneTexte 10">
            <a:extLst>
              <a:ext uri="{FF2B5EF4-FFF2-40B4-BE49-F238E27FC236}">
                <a16:creationId xmlns:a16="http://schemas.microsoft.com/office/drawing/2014/main" id="{B728BE6E-85B1-437A-8FFE-C888EBAD0D01}"/>
              </a:ext>
            </a:extLst>
          </p:cNvPr>
          <p:cNvSpPr txBox="1"/>
          <p:nvPr/>
        </p:nvSpPr>
        <p:spPr>
          <a:xfrm>
            <a:off x="3360482" y="2224138"/>
            <a:ext cx="3148222" cy="442429"/>
          </a:xfrm>
          <a:prstGeom prst="rect">
            <a:avLst/>
          </a:prstGeom>
          <a:noFill/>
        </p:spPr>
        <p:txBody>
          <a:bodyPr wrap="square">
            <a:spAutoFit/>
          </a:bodyPr>
          <a:lstStyle/>
          <a:p>
            <a:pPr algn="ctr"/>
            <a:r>
              <a:rPr lang="ar-DZ" sz="2275" b="1" dirty="0">
                <a:solidFill>
                  <a:srgbClr val="301100"/>
                </a:solidFill>
                <a:latin typeface="HSN Naskh" panose="00000400000000000000" pitchFamily="2" charset="-78"/>
                <a:cs typeface="HSN Naskh" panose="00000400000000000000" pitchFamily="2" charset="-78"/>
              </a:rPr>
              <a:t>منطقة وادي ريغ</a:t>
            </a:r>
            <a:endParaRPr lang="fr-FR" sz="2275" b="1" dirty="0">
              <a:solidFill>
                <a:srgbClr val="301100"/>
              </a:solidFill>
              <a:latin typeface="HSN Naskh" panose="00000400000000000000" pitchFamily="2" charset="-78"/>
              <a:cs typeface="HSN Naskh" panose="00000400000000000000" pitchFamily="2" charset="-78"/>
            </a:endParaRPr>
          </a:p>
        </p:txBody>
      </p:sp>
    </p:spTree>
    <p:extLst>
      <p:ext uri="{BB962C8B-B14F-4D97-AF65-F5344CB8AC3E}">
        <p14:creationId xmlns:p14="http://schemas.microsoft.com/office/powerpoint/2010/main" val="3191953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2000" b="-62000"/>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140D5EC0-0E2F-415C-AD1F-0AA1DE3255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79" y="-16042"/>
            <a:ext cx="9728629" cy="6978316"/>
          </a:xfrm>
          <a:prstGeom prst="rect">
            <a:avLst/>
          </a:prstGeom>
        </p:spPr>
      </p:pic>
      <p:sp>
        <p:nvSpPr>
          <p:cNvPr id="5" name="ZoneTexte 4">
            <a:extLst>
              <a:ext uri="{FF2B5EF4-FFF2-40B4-BE49-F238E27FC236}">
                <a16:creationId xmlns:a16="http://schemas.microsoft.com/office/drawing/2014/main" id="{0263258B-8E75-4843-ABEC-8DC1F5058415}"/>
              </a:ext>
            </a:extLst>
          </p:cNvPr>
          <p:cNvSpPr txBox="1"/>
          <p:nvPr/>
        </p:nvSpPr>
        <p:spPr>
          <a:xfrm>
            <a:off x="3360482" y="1070587"/>
            <a:ext cx="3148222" cy="784830"/>
          </a:xfrm>
          <a:prstGeom prst="rect">
            <a:avLst/>
          </a:prstGeom>
          <a:noFill/>
        </p:spPr>
        <p:txBody>
          <a:bodyPr wrap="square">
            <a:spAutoFit/>
          </a:bodyPr>
          <a:lstStyle/>
          <a:p>
            <a:pPr algn="ctr"/>
            <a:r>
              <a:rPr lang="ar-DZ" sz="4500" b="1" dirty="0">
                <a:solidFill>
                  <a:srgbClr val="301100"/>
                </a:solidFill>
                <a:latin typeface="HSN Naskh" panose="00000400000000000000" pitchFamily="2" charset="-78"/>
                <a:cs typeface="HSN Naskh" panose="00000400000000000000" pitchFamily="2" charset="-78"/>
              </a:rPr>
              <a:t>شخصية اسلامية</a:t>
            </a:r>
            <a:endParaRPr lang="fr-FR" sz="4500" b="1" dirty="0">
              <a:solidFill>
                <a:srgbClr val="301100"/>
              </a:solidFill>
              <a:latin typeface="HSN Naskh" panose="00000400000000000000" pitchFamily="2" charset="-78"/>
              <a:cs typeface="HSN Naskh" panose="00000400000000000000" pitchFamily="2" charset="-78"/>
            </a:endParaRPr>
          </a:p>
        </p:txBody>
      </p:sp>
      <p:sp>
        <p:nvSpPr>
          <p:cNvPr id="6" name="ZoneTexte 5">
            <a:extLst>
              <a:ext uri="{FF2B5EF4-FFF2-40B4-BE49-F238E27FC236}">
                <a16:creationId xmlns:a16="http://schemas.microsoft.com/office/drawing/2014/main" id="{4E31725A-CABB-4890-B114-EE2D17B77CB1}"/>
              </a:ext>
            </a:extLst>
          </p:cNvPr>
          <p:cNvSpPr txBox="1"/>
          <p:nvPr/>
        </p:nvSpPr>
        <p:spPr>
          <a:xfrm>
            <a:off x="3360482" y="1791645"/>
            <a:ext cx="3148222" cy="442429"/>
          </a:xfrm>
          <a:prstGeom prst="rect">
            <a:avLst/>
          </a:prstGeom>
          <a:noFill/>
        </p:spPr>
        <p:txBody>
          <a:bodyPr wrap="square">
            <a:spAutoFit/>
          </a:bodyPr>
          <a:lstStyle/>
          <a:p>
            <a:pPr algn="ctr"/>
            <a:r>
              <a:rPr lang="ar-DZ" sz="2275" b="1" dirty="0">
                <a:solidFill>
                  <a:srgbClr val="301100"/>
                </a:solidFill>
                <a:latin typeface="HSN Naskh" panose="00000400000000000000" pitchFamily="2" charset="-78"/>
                <a:cs typeface="HSN Naskh" panose="00000400000000000000" pitchFamily="2" charset="-78"/>
              </a:rPr>
              <a:t>الامام مالك – رحمه الله</a:t>
            </a:r>
            <a:endParaRPr lang="fr-FR" sz="2275" b="1" dirty="0">
              <a:solidFill>
                <a:srgbClr val="301100"/>
              </a:solidFill>
              <a:latin typeface="HSN Naskh" panose="00000400000000000000" pitchFamily="2" charset="-78"/>
              <a:cs typeface="HSN Naskh" panose="00000400000000000000" pitchFamily="2" charset="-78"/>
            </a:endParaRPr>
          </a:p>
        </p:txBody>
      </p:sp>
      <p:sp>
        <p:nvSpPr>
          <p:cNvPr id="8" name="ZoneTexte 7">
            <a:extLst>
              <a:ext uri="{FF2B5EF4-FFF2-40B4-BE49-F238E27FC236}">
                <a16:creationId xmlns:a16="http://schemas.microsoft.com/office/drawing/2014/main" id="{059CABE8-5433-4114-8EBB-9067E5BD50CA}"/>
              </a:ext>
            </a:extLst>
          </p:cNvPr>
          <p:cNvSpPr txBox="1"/>
          <p:nvPr/>
        </p:nvSpPr>
        <p:spPr>
          <a:xfrm>
            <a:off x="851715" y="2250771"/>
            <a:ext cx="8202569" cy="800219"/>
          </a:xfrm>
          <a:prstGeom prst="rect">
            <a:avLst/>
          </a:prstGeom>
          <a:noFill/>
        </p:spPr>
        <p:txBody>
          <a:bodyPr wrap="square" rtlCol="0">
            <a:spAutoFit/>
          </a:bodyPr>
          <a:lstStyle/>
          <a:p>
            <a:pPr algn="r"/>
            <a:r>
              <a:rPr lang="ar-DZ" sz="1600" b="1" dirty="0">
                <a:solidFill>
                  <a:srgbClr val="301100"/>
                </a:solidFill>
                <a:latin typeface="Tajawal" panose="00000500000000000000" pitchFamily="2" charset="-78"/>
                <a:cs typeface="Tajawal" panose="00000500000000000000" pitchFamily="2" charset="-78"/>
              </a:rPr>
              <a:t>مولده : </a:t>
            </a:r>
            <a:r>
              <a:rPr lang="ar-DZ" sz="1500" b="0" i="0" dirty="0">
                <a:solidFill>
                  <a:srgbClr val="301100"/>
                </a:solidFill>
                <a:effectLst/>
                <a:latin typeface="Tajawal" panose="00000500000000000000" pitchFamily="2" charset="-78"/>
                <a:cs typeface="Tajawal" panose="00000500000000000000" pitchFamily="2" charset="-78"/>
              </a:rPr>
              <a:t>وُلِد الإمام مالك بن أنس في خلافة سليمان بن عبد الملك، في المدينة المُنوّرة، وكان مولده بعد أن انتقل جدّه أو أبو جدّه من اليمن إلى الحجاز، وكانوا ينتمون إلى ذي أصبح من اليمن، </a:t>
            </a:r>
            <a:r>
              <a:rPr lang="ar-DZ" sz="1500" dirty="0">
                <a:solidFill>
                  <a:srgbClr val="301100"/>
                </a:solidFill>
                <a:latin typeface="Tajawal" panose="00000500000000000000" pitchFamily="2" charset="-78"/>
                <a:cs typeface="Tajawal" panose="00000500000000000000" pitchFamily="2" charset="-78"/>
              </a:rPr>
              <a:t>و</a:t>
            </a:r>
            <a:r>
              <a:rPr lang="ar-DZ" sz="1500" b="0" i="0" dirty="0">
                <a:solidFill>
                  <a:srgbClr val="301100"/>
                </a:solidFill>
                <a:effectLst/>
                <a:latin typeface="Tajawal" panose="00000500000000000000" pitchFamily="2" charset="-78"/>
                <a:cs typeface="Tajawal" panose="00000500000000000000" pitchFamily="2" charset="-78"/>
              </a:rPr>
              <a:t>الأشهر عند العلماء أنّه وُلِد سنة ثلاث وتسعين من الهجرة، وللإمام مالك من الأولاد أربعة، هم: يحيى، ومحمّد، وحمّاد، وفاطمة.</a:t>
            </a:r>
            <a:endParaRPr lang="fr-FR" sz="1500" b="1" dirty="0">
              <a:solidFill>
                <a:srgbClr val="301100"/>
              </a:solidFill>
              <a:latin typeface="Tajawal" panose="00000500000000000000" pitchFamily="2" charset="-78"/>
              <a:cs typeface="Tajawal" panose="00000500000000000000" pitchFamily="2" charset="-78"/>
            </a:endParaRPr>
          </a:p>
        </p:txBody>
      </p:sp>
      <p:sp>
        <p:nvSpPr>
          <p:cNvPr id="9" name="ZoneTexte 8">
            <a:extLst>
              <a:ext uri="{FF2B5EF4-FFF2-40B4-BE49-F238E27FC236}">
                <a16:creationId xmlns:a16="http://schemas.microsoft.com/office/drawing/2014/main" id="{CB42E81C-98EA-44D8-B650-D41FCB036BEC}"/>
              </a:ext>
            </a:extLst>
          </p:cNvPr>
          <p:cNvSpPr txBox="1"/>
          <p:nvPr/>
        </p:nvSpPr>
        <p:spPr>
          <a:xfrm>
            <a:off x="1380893" y="5943660"/>
            <a:ext cx="2395207"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محمد الأخضر بن نجمة</a:t>
            </a:r>
          </a:p>
        </p:txBody>
      </p:sp>
      <p:sp>
        <p:nvSpPr>
          <p:cNvPr id="12" name="ZoneTexte 11">
            <a:extLst>
              <a:ext uri="{FF2B5EF4-FFF2-40B4-BE49-F238E27FC236}">
                <a16:creationId xmlns:a16="http://schemas.microsoft.com/office/drawing/2014/main" id="{A82391E9-BBBB-4C13-9253-796F2A3DB547}"/>
              </a:ext>
            </a:extLst>
          </p:cNvPr>
          <p:cNvSpPr txBox="1"/>
          <p:nvPr/>
        </p:nvSpPr>
        <p:spPr>
          <a:xfrm>
            <a:off x="833308" y="3159750"/>
            <a:ext cx="8202569" cy="1031051"/>
          </a:xfrm>
          <a:prstGeom prst="rect">
            <a:avLst/>
          </a:prstGeom>
          <a:noFill/>
        </p:spPr>
        <p:txBody>
          <a:bodyPr wrap="square" rtlCol="0">
            <a:spAutoFit/>
          </a:bodyPr>
          <a:lstStyle/>
          <a:p>
            <a:pPr algn="r"/>
            <a:r>
              <a:rPr lang="ar-DZ" sz="1600" b="1" dirty="0">
                <a:solidFill>
                  <a:srgbClr val="301100"/>
                </a:solidFill>
                <a:latin typeface="Tajawal" panose="00000500000000000000" pitchFamily="2" charset="-78"/>
                <a:cs typeface="Tajawal" panose="00000500000000000000" pitchFamily="2" charset="-78"/>
              </a:rPr>
              <a:t>شيوخ الامام مالك وتلاميذه : </a:t>
            </a:r>
            <a:r>
              <a:rPr lang="ar-DZ" sz="1500" b="0" i="0" dirty="0">
                <a:solidFill>
                  <a:srgbClr val="301100"/>
                </a:solidFill>
                <a:effectLst/>
                <a:latin typeface="Tajawal" panose="00000500000000000000" pitchFamily="2" charset="-78"/>
                <a:cs typeface="Tajawal" panose="00000500000000000000" pitchFamily="2" charset="-78"/>
              </a:rPr>
              <a:t>تلقّى الإمام مالك -رحمه الله- العلم على أيدي عدد كبير من العلماء، ومنهم: إبراهيم بن عقبة، وأبو بكر بن نافع، وإسماعيل بن أبي حكيم، وإسماعيل بن محمد بن ثابت، وإسماعيل بن محمد بن سعد بن أبي وقاص</a:t>
            </a:r>
            <a:r>
              <a:rPr lang="ar-DZ" sz="1500" dirty="0">
                <a:solidFill>
                  <a:srgbClr val="301100"/>
                </a:solidFill>
                <a:latin typeface="Tajawal" panose="00000500000000000000" pitchFamily="2" charset="-78"/>
                <a:cs typeface="Tajawal" panose="00000500000000000000" pitchFamily="2" charset="-78"/>
              </a:rPr>
              <a:t> </a:t>
            </a:r>
            <a:r>
              <a:rPr lang="ar-DZ" sz="1500" b="0" i="0" dirty="0">
                <a:solidFill>
                  <a:srgbClr val="301100"/>
                </a:solidFill>
                <a:effectLst/>
                <a:latin typeface="Tajawal" panose="00000500000000000000" pitchFamily="2" charset="-78"/>
                <a:cs typeface="Tajawal" panose="00000500000000000000" pitchFamily="2" charset="-78"/>
              </a:rPr>
              <a:t>وغيرهم وله –رحمه الله- الكثير من التلاميذ منهم :ابن مهدي، وابن جريج، والليث، والشافعي، ويحيى بن سعيد القطان، ويحيى بن يحيى النيسابوري.</a:t>
            </a:r>
            <a:endParaRPr lang="fr-FR" sz="1500" b="1" dirty="0">
              <a:solidFill>
                <a:srgbClr val="301100"/>
              </a:solidFill>
              <a:latin typeface="Tajawal" panose="00000500000000000000" pitchFamily="2" charset="-78"/>
              <a:cs typeface="Tajawal" panose="00000500000000000000" pitchFamily="2" charset="-78"/>
            </a:endParaRPr>
          </a:p>
        </p:txBody>
      </p:sp>
      <p:sp>
        <p:nvSpPr>
          <p:cNvPr id="13" name="ZoneTexte 12">
            <a:extLst>
              <a:ext uri="{FF2B5EF4-FFF2-40B4-BE49-F238E27FC236}">
                <a16:creationId xmlns:a16="http://schemas.microsoft.com/office/drawing/2014/main" id="{E56469E5-5C02-4EF3-A229-BF78E9C34AA4}"/>
              </a:ext>
            </a:extLst>
          </p:cNvPr>
          <p:cNvSpPr txBox="1"/>
          <p:nvPr/>
        </p:nvSpPr>
        <p:spPr>
          <a:xfrm>
            <a:off x="851715" y="4287204"/>
            <a:ext cx="8202569" cy="1031051"/>
          </a:xfrm>
          <a:prstGeom prst="rect">
            <a:avLst/>
          </a:prstGeom>
          <a:noFill/>
        </p:spPr>
        <p:txBody>
          <a:bodyPr wrap="square" rtlCol="0">
            <a:spAutoFit/>
          </a:bodyPr>
          <a:lstStyle/>
          <a:p>
            <a:pPr algn="r"/>
            <a:r>
              <a:rPr lang="ar-DZ" sz="1600" b="1" dirty="0">
                <a:solidFill>
                  <a:srgbClr val="301100"/>
                </a:solidFill>
                <a:latin typeface="Tajawal" panose="00000500000000000000" pitchFamily="2" charset="-78"/>
                <a:cs typeface="Tajawal" panose="00000500000000000000" pitchFamily="2" charset="-78"/>
              </a:rPr>
              <a:t>وفاته : </a:t>
            </a:r>
            <a:r>
              <a:rPr lang="ar-DZ" sz="1500" b="0" i="0" dirty="0">
                <a:solidFill>
                  <a:srgbClr val="301100"/>
                </a:solidFill>
                <a:effectLst/>
                <a:latin typeface="Tajawal" panose="00000500000000000000" pitchFamily="2" charset="-78"/>
                <a:cs typeface="Tajawal" panose="00000500000000000000" pitchFamily="2" charset="-78"/>
              </a:rPr>
              <a:t>مرِض الإمام مالك قبل وفاته اثنين وعشرين يوماً، ثمّ توفّاه الله -سبحانه وتعالى- يوم الأحد؛ في العاشر من شهر ربيع الأول، سنة مئة وتسع وسبعين من الهجرة النبويّة الشريفة، وقال ابن سعد: (لأربع عشرة خلت منه)، وقال ابن نافع: كان عمر الإمام مالك حينها سبعةً وثمانين عاماً، كان أثناءها مُفتياً في المدينة ستّين سنةً، وقال الواقدي: كان عمره تسعين عاماً</a:t>
            </a:r>
            <a:r>
              <a:rPr lang="ar-DZ" sz="1500" dirty="0">
                <a:solidFill>
                  <a:srgbClr val="301100"/>
                </a:solidFill>
                <a:latin typeface="Tajawal" panose="00000500000000000000" pitchFamily="2" charset="-78"/>
                <a:cs typeface="Tajawal" panose="00000500000000000000" pitchFamily="2" charset="-78"/>
              </a:rPr>
              <a:t>.</a:t>
            </a:r>
            <a:endParaRPr lang="fr-FR" sz="1500" b="1" dirty="0">
              <a:solidFill>
                <a:srgbClr val="301100"/>
              </a:solidFill>
              <a:latin typeface="Tajawal" panose="00000500000000000000" pitchFamily="2" charset="-78"/>
              <a:cs typeface="Tajawal" panose="00000500000000000000" pitchFamily="2" charset="-78"/>
            </a:endParaRPr>
          </a:p>
        </p:txBody>
      </p:sp>
      <p:sp>
        <p:nvSpPr>
          <p:cNvPr id="15" name="ZoneTexte 14">
            <a:extLst>
              <a:ext uri="{FF2B5EF4-FFF2-40B4-BE49-F238E27FC236}">
                <a16:creationId xmlns:a16="http://schemas.microsoft.com/office/drawing/2014/main" id="{DAACA62D-60D7-49EC-BEF3-C2EA29A973A2}"/>
              </a:ext>
            </a:extLst>
          </p:cNvPr>
          <p:cNvSpPr txBox="1"/>
          <p:nvPr/>
        </p:nvSpPr>
        <p:spPr>
          <a:xfrm>
            <a:off x="833307" y="5396732"/>
            <a:ext cx="8202569" cy="323165"/>
          </a:xfrm>
          <a:prstGeom prst="rect">
            <a:avLst/>
          </a:prstGeom>
          <a:noFill/>
        </p:spPr>
        <p:txBody>
          <a:bodyPr wrap="square" rtlCol="0">
            <a:spAutoFit/>
          </a:bodyPr>
          <a:lstStyle/>
          <a:p>
            <a:pPr algn="ctr"/>
            <a:r>
              <a:rPr lang="ar-DZ" sz="1500" b="1" dirty="0">
                <a:solidFill>
                  <a:srgbClr val="301100"/>
                </a:solidFill>
                <a:latin typeface="Tajawal" panose="00000500000000000000" pitchFamily="2" charset="-78"/>
                <a:cs typeface="Tajawal" panose="00000500000000000000" pitchFamily="2" charset="-78"/>
              </a:rPr>
              <a:t>ومن أشهر مؤلفاته كتاب "الموطأ"</a:t>
            </a:r>
            <a:endParaRPr lang="fr-FR" sz="1500" b="1" dirty="0">
              <a:solidFill>
                <a:srgbClr val="301100"/>
              </a:solidFill>
              <a:latin typeface="Tajawal" panose="00000500000000000000" pitchFamily="2" charset="-78"/>
              <a:cs typeface="Tajawal" panose="00000500000000000000" pitchFamily="2" charset="-78"/>
            </a:endParaRPr>
          </a:p>
        </p:txBody>
      </p:sp>
    </p:spTree>
    <p:extLst>
      <p:ext uri="{BB962C8B-B14F-4D97-AF65-F5344CB8AC3E}">
        <p14:creationId xmlns:p14="http://schemas.microsoft.com/office/powerpoint/2010/main" val="795844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8ACCBE6E-0C0E-4726-A6B3-0B9FCC9BEBB5}"/>
              </a:ext>
            </a:extLst>
          </p:cNvPr>
          <p:cNvSpPr txBox="1"/>
          <p:nvPr/>
        </p:nvSpPr>
        <p:spPr>
          <a:xfrm>
            <a:off x="3504861" y="67620"/>
            <a:ext cx="2896277" cy="861774"/>
          </a:xfrm>
          <a:prstGeom prst="rect">
            <a:avLst/>
          </a:prstGeom>
          <a:noFill/>
        </p:spPr>
        <p:txBody>
          <a:bodyPr wrap="square">
            <a:spAutoFit/>
          </a:bodyPr>
          <a:lstStyle/>
          <a:p>
            <a:pPr algn="ctr"/>
            <a:r>
              <a:rPr lang="ar-DZ" sz="5000" b="1" dirty="0">
                <a:solidFill>
                  <a:srgbClr val="301100"/>
                </a:solidFill>
                <a:latin typeface="HSN Naskh" panose="00000400000000000000" pitchFamily="2" charset="-78"/>
                <a:cs typeface="HSN Naskh" panose="00000400000000000000" pitchFamily="2" charset="-78"/>
              </a:rPr>
              <a:t>الفقه</a:t>
            </a:r>
            <a:endParaRPr lang="fr-FR" sz="5000" b="1" dirty="0">
              <a:solidFill>
                <a:srgbClr val="301100"/>
              </a:solidFill>
              <a:latin typeface="HSN Naskh" panose="00000400000000000000" pitchFamily="2" charset="-78"/>
              <a:cs typeface="HSN Naskh" panose="00000400000000000000" pitchFamily="2" charset="-78"/>
            </a:endParaRPr>
          </a:p>
        </p:txBody>
      </p:sp>
      <p:sp>
        <p:nvSpPr>
          <p:cNvPr id="4" name="ZoneTexte 3">
            <a:extLst>
              <a:ext uri="{FF2B5EF4-FFF2-40B4-BE49-F238E27FC236}">
                <a16:creationId xmlns:a16="http://schemas.microsoft.com/office/drawing/2014/main" id="{141B15C8-5AFE-4680-8AFC-69630B69155C}"/>
              </a:ext>
            </a:extLst>
          </p:cNvPr>
          <p:cNvSpPr txBox="1"/>
          <p:nvPr/>
        </p:nvSpPr>
        <p:spPr>
          <a:xfrm>
            <a:off x="91508" y="6482534"/>
            <a:ext cx="2016899"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عبد الله </a:t>
            </a:r>
            <a:r>
              <a:rPr lang="ar-DZ" sz="1463" b="1" dirty="0" err="1">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باباعربي</a:t>
            </a:r>
            <a:endPar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endParaRPr>
          </a:p>
        </p:txBody>
      </p:sp>
      <p:sp>
        <p:nvSpPr>
          <p:cNvPr id="6" name="ZoneTexte 5">
            <a:extLst>
              <a:ext uri="{FF2B5EF4-FFF2-40B4-BE49-F238E27FC236}">
                <a16:creationId xmlns:a16="http://schemas.microsoft.com/office/drawing/2014/main" id="{7D220857-9BA0-4F65-8CCB-DCBDCE1206E1}"/>
              </a:ext>
            </a:extLst>
          </p:cNvPr>
          <p:cNvSpPr txBox="1"/>
          <p:nvPr/>
        </p:nvSpPr>
        <p:spPr>
          <a:xfrm>
            <a:off x="1154865" y="772065"/>
            <a:ext cx="7596267" cy="400110"/>
          </a:xfrm>
          <a:prstGeom prst="rect">
            <a:avLst/>
          </a:prstGeom>
          <a:noFill/>
        </p:spPr>
        <p:txBody>
          <a:bodyPr wrap="square">
            <a:spAutoFit/>
          </a:bodyPr>
          <a:lstStyle/>
          <a:p>
            <a:pPr algn="ctr"/>
            <a:r>
              <a:rPr lang="ar-DZ" sz="2000" b="1" dirty="0">
                <a:solidFill>
                  <a:srgbClr val="301100"/>
                </a:solidFill>
                <a:latin typeface="Tajawal" panose="00000500000000000000" pitchFamily="2" charset="-78"/>
                <a:cs typeface="Tajawal" panose="00000500000000000000" pitchFamily="2" charset="-78"/>
              </a:rPr>
              <a:t>الوقت الاختياري والضروري للصلوات المفروضة في المذهب المالكي</a:t>
            </a:r>
            <a:endParaRPr lang="fr-FR" sz="2000" b="1" dirty="0">
              <a:solidFill>
                <a:srgbClr val="301100"/>
              </a:solidFill>
              <a:latin typeface="Tajawal" panose="00000500000000000000" pitchFamily="2" charset="-78"/>
              <a:cs typeface="Tajawal" panose="00000500000000000000" pitchFamily="2" charset="-78"/>
            </a:endParaRPr>
          </a:p>
        </p:txBody>
      </p:sp>
      <p:sp>
        <p:nvSpPr>
          <p:cNvPr id="7" name="ZoneTexte 6">
            <a:extLst>
              <a:ext uri="{FF2B5EF4-FFF2-40B4-BE49-F238E27FC236}">
                <a16:creationId xmlns:a16="http://schemas.microsoft.com/office/drawing/2014/main" id="{F4820DD5-F08A-49CC-BBAD-31CCE1439345}"/>
              </a:ext>
            </a:extLst>
          </p:cNvPr>
          <p:cNvSpPr txBox="1"/>
          <p:nvPr/>
        </p:nvSpPr>
        <p:spPr>
          <a:xfrm>
            <a:off x="1573609" y="1234832"/>
            <a:ext cx="8202569" cy="338554"/>
          </a:xfrm>
          <a:prstGeom prst="rect">
            <a:avLst/>
          </a:prstGeom>
          <a:noFill/>
        </p:spPr>
        <p:txBody>
          <a:bodyPr wrap="square" rtlCol="0">
            <a:spAutoFit/>
          </a:bodyPr>
          <a:lstStyle/>
          <a:p>
            <a:pPr algn="r"/>
            <a:r>
              <a:rPr lang="ar-DZ" sz="1600" b="1" dirty="0">
                <a:solidFill>
                  <a:srgbClr val="301100"/>
                </a:solidFill>
                <a:latin typeface="Tajawal" panose="00000500000000000000" pitchFamily="2" charset="-78"/>
                <a:cs typeface="Tajawal" panose="00000500000000000000" pitchFamily="2" charset="-78"/>
              </a:rPr>
              <a:t>الوقت الاختياري للصلاة : </a:t>
            </a:r>
            <a:r>
              <a:rPr lang="ar-DZ" sz="1500" dirty="0">
                <a:solidFill>
                  <a:srgbClr val="301100"/>
                </a:solidFill>
                <a:latin typeface="Tajawal" panose="00000500000000000000" pitchFamily="2" charset="-78"/>
                <a:cs typeface="Tajawal" panose="00000500000000000000" pitchFamily="2" charset="-78"/>
              </a:rPr>
              <a:t>هو أول وقت للصلاة, وهو الوقت الذي لم ينه الشرع عن تأخير الصلاة اليه.</a:t>
            </a:r>
            <a:endParaRPr lang="fr-FR" sz="1500" b="1" dirty="0">
              <a:solidFill>
                <a:srgbClr val="301100"/>
              </a:solidFill>
              <a:latin typeface="Tajawal" panose="00000500000000000000" pitchFamily="2" charset="-78"/>
              <a:cs typeface="Tajawal" panose="00000500000000000000" pitchFamily="2" charset="-78"/>
            </a:endParaRPr>
          </a:p>
        </p:txBody>
      </p:sp>
      <p:sp>
        <p:nvSpPr>
          <p:cNvPr id="8" name="ZoneTexte 7">
            <a:extLst>
              <a:ext uri="{FF2B5EF4-FFF2-40B4-BE49-F238E27FC236}">
                <a16:creationId xmlns:a16="http://schemas.microsoft.com/office/drawing/2014/main" id="{12756ED0-1886-4276-86FF-C6BFA99CBCA9}"/>
              </a:ext>
            </a:extLst>
          </p:cNvPr>
          <p:cNvSpPr txBox="1"/>
          <p:nvPr/>
        </p:nvSpPr>
        <p:spPr>
          <a:xfrm>
            <a:off x="697833" y="1564556"/>
            <a:ext cx="9078346" cy="338554"/>
          </a:xfrm>
          <a:prstGeom prst="rect">
            <a:avLst/>
          </a:prstGeom>
          <a:noFill/>
        </p:spPr>
        <p:txBody>
          <a:bodyPr wrap="square" rtlCol="0">
            <a:spAutoFit/>
          </a:bodyPr>
          <a:lstStyle/>
          <a:p>
            <a:pPr algn="r"/>
            <a:r>
              <a:rPr lang="ar-DZ" sz="1600" b="1" dirty="0">
                <a:solidFill>
                  <a:srgbClr val="301100"/>
                </a:solidFill>
                <a:latin typeface="Tajawal" panose="00000500000000000000" pitchFamily="2" charset="-78"/>
                <a:cs typeface="Tajawal" panose="00000500000000000000" pitchFamily="2" charset="-78"/>
              </a:rPr>
              <a:t>الوقت الضروري للصلاة : </a:t>
            </a:r>
            <a:r>
              <a:rPr lang="ar-DZ" sz="1500" dirty="0">
                <a:solidFill>
                  <a:srgbClr val="301100"/>
                </a:solidFill>
                <a:latin typeface="Tajawal" panose="00000500000000000000" pitchFamily="2" charset="-78"/>
                <a:cs typeface="Tajawal" panose="00000500000000000000" pitchFamily="2" charset="-78"/>
              </a:rPr>
              <a:t>يكون الوقت الضروري بتأخير الصلاة الى الوقت الذي نهى الشرع عن تأخير الصلاة اليه.</a:t>
            </a:r>
            <a:endParaRPr lang="fr-FR" sz="1500" b="1" dirty="0">
              <a:solidFill>
                <a:srgbClr val="301100"/>
              </a:solidFill>
              <a:latin typeface="Tajawal" panose="00000500000000000000" pitchFamily="2" charset="-78"/>
              <a:cs typeface="Tajawal" panose="00000500000000000000" pitchFamily="2" charset="-78"/>
            </a:endParaRPr>
          </a:p>
        </p:txBody>
      </p:sp>
      <p:graphicFrame>
        <p:nvGraphicFramePr>
          <p:cNvPr id="2" name="Tableau 8">
            <a:extLst>
              <a:ext uri="{FF2B5EF4-FFF2-40B4-BE49-F238E27FC236}">
                <a16:creationId xmlns:a16="http://schemas.microsoft.com/office/drawing/2014/main" id="{28CC9026-94F6-4F88-BF07-2E17D3EEF47A}"/>
              </a:ext>
            </a:extLst>
          </p:cNvPr>
          <p:cNvGraphicFramePr>
            <a:graphicFrameLocks noGrp="1"/>
          </p:cNvGraphicFramePr>
          <p:nvPr>
            <p:extLst>
              <p:ext uri="{D42A27DB-BD31-4B8C-83A1-F6EECF244321}">
                <p14:modId xmlns:p14="http://schemas.microsoft.com/office/powerpoint/2010/main" val="249406203"/>
              </p:ext>
            </p:extLst>
          </p:nvPr>
        </p:nvGraphicFramePr>
        <p:xfrm>
          <a:off x="204537" y="2028292"/>
          <a:ext cx="9494184" cy="4057208"/>
        </p:xfrm>
        <a:graphic>
          <a:graphicData uri="http://schemas.openxmlformats.org/drawingml/2006/table">
            <a:tbl>
              <a:tblPr firstRow="1" bandRow="1">
                <a:tableStyleId>{E8B1032C-EA38-4F05-BA0D-38AFFFC7BED3}</a:tableStyleId>
              </a:tblPr>
              <a:tblGrid>
                <a:gridCol w="3164728">
                  <a:extLst>
                    <a:ext uri="{9D8B030D-6E8A-4147-A177-3AD203B41FA5}">
                      <a16:colId xmlns:a16="http://schemas.microsoft.com/office/drawing/2014/main" val="2088854111"/>
                    </a:ext>
                  </a:extLst>
                </a:gridCol>
                <a:gridCol w="3164728">
                  <a:extLst>
                    <a:ext uri="{9D8B030D-6E8A-4147-A177-3AD203B41FA5}">
                      <a16:colId xmlns:a16="http://schemas.microsoft.com/office/drawing/2014/main" val="1227289899"/>
                    </a:ext>
                  </a:extLst>
                </a:gridCol>
                <a:gridCol w="3164728">
                  <a:extLst>
                    <a:ext uri="{9D8B030D-6E8A-4147-A177-3AD203B41FA5}">
                      <a16:colId xmlns:a16="http://schemas.microsoft.com/office/drawing/2014/main" val="4116178485"/>
                    </a:ext>
                  </a:extLst>
                </a:gridCol>
              </a:tblGrid>
              <a:tr h="612946">
                <a:tc>
                  <a:txBody>
                    <a:bodyPr/>
                    <a:lstStyle/>
                    <a:p>
                      <a:pPr algn="ctr">
                        <a:lnSpc>
                          <a:spcPct val="150000"/>
                        </a:lnSpc>
                      </a:pPr>
                      <a:r>
                        <a:rPr lang="ar-DZ" sz="1800" dirty="0">
                          <a:latin typeface="Tajawal" panose="00000500000000000000" pitchFamily="2" charset="-78"/>
                          <a:cs typeface="Tajawal" panose="00000500000000000000" pitchFamily="2" charset="-78"/>
                        </a:rPr>
                        <a:t>الوقت الضروري للصلاة</a:t>
                      </a:r>
                      <a:endParaRPr lang="fr-FR" sz="18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800" dirty="0">
                          <a:latin typeface="Tajawal" panose="00000500000000000000" pitchFamily="2" charset="-78"/>
                          <a:cs typeface="Tajawal" panose="00000500000000000000" pitchFamily="2" charset="-78"/>
                        </a:rPr>
                        <a:t>الوقت الاختياري للصلاة</a:t>
                      </a:r>
                      <a:endParaRPr lang="fr-FR" sz="18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800" dirty="0">
                          <a:latin typeface="Tajawal" panose="00000500000000000000" pitchFamily="2" charset="-78"/>
                          <a:cs typeface="Tajawal" panose="00000500000000000000" pitchFamily="2" charset="-78"/>
                        </a:rPr>
                        <a:t>الصلاة المفروضة</a:t>
                      </a:r>
                      <a:endParaRPr lang="fr-FR" sz="18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3430830827"/>
                  </a:ext>
                </a:extLst>
              </a:tr>
              <a:tr h="612946">
                <a:tc>
                  <a:txBody>
                    <a:bodyPr/>
                    <a:lstStyle/>
                    <a:p>
                      <a:pPr marL="0" marR="0" lvl="0" indent="0" algn="ctr" defTabSz="914400" rtl="0" eaLnBrk="1" fontAlgn="auto" latinLnBrk="0" hangingPunct="1">
                        <a:lnSpc>
                          <a:spcPts val="2200"/>
                        </a:lnSpc>
                        <a:spcBef>
                          <a:spcPts val="0"/>
                        </a:spcBef>
                        <a:spcAft>
                          <a:spcPts val="0"/>
                        </a:spcAft>
                        <a:buClrTx/>
                        <a:buSzTx/>
                        <a:buFontTx/>
                        <a:buNone/>
                        <a:tabLst/>
                        <a:defRPr/>
                      </a:pPr>
                      <a:r>
                        <a:rPr lang="ar-DZ" sz="1500" dirty="0">
                          <a:latin typeface="Tajawal" panose="00000500000000000000" pitchFamily="2" charset="-78"/>
                          <a:cs typeface="Tajawal" panose="00000500000000000000" pitchFamily="2" charset="-78"/>
                        </a:rPr>
                        <a:t>من أول القامة الثانية الى المغرب</a:t>
                      </a:r>
                      <a:endParaRPr lang="fr-FR" sz="1500" dirty="0">
                        <a:latin typeface="Tajawal" panose="00000500000000000000" pitchFamily="2" charset="-78"/>
                        <a:cs typeface="Tajawal" panose="00000500000000000000" pitchFamily="2" charset="-78"/>
                      </a:endParaRPr>
                    </a:p>
                    <a:p>
                      <a:endParaRPr lang="fr-FR" sz="2600" dirty="0"/>
                    </a:p>
                  </a:txBody>
                  <a:tcPr marL="129345" marR="129345" marT="64672" marB="64672"/>
                </a:tc>
                <a:tc>
                  <a:txBody>
                    <a:bodyPr/>
                    <a:lstStyle/>
                    <a:p>
                      <a:pPr algn="ctr">
                        <a:lnSpc>
                          <a:spcPts val="2200"/>
                        </a:lnSpc>
                      </a:pPr>
                      <a:r>
                        <a:rPr lang="ar-DZ" sz="1500" dirty="0">
                          <a:latin typeface="Tajawal" panose="00000500000000000000" pitchFamily="2" charset="-78"/>
                          <a:cs typeface="Tajawal" panose="00000500000000000000" pitchFamily="2" charset="-78"/>
                        </a:rPr>
                        <a:t>من الزوال الى أن يصير ظل كل شيء مثله</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700" dirty="0">
                          <a:latin typeface="Tajawal" panose="00000500000000000000" pitchFamily="2" charset="-78"/>
                          <a:cs typeface="Tajawal" panose="00000500000000000000" pitchFamily="2" charset="-78"/>
                        </a:rPr>
                        <a:t>الظهر</a:t>
                      </a:r>
                      <a:endParaRPr lang="fr-FR" sz="17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1544765649"/>
                  </a:ext>
                </a:extLst>
              </a:tr>
              <a:tr h="612946">
                <a:tc>
                  <a:txBody>
                    <a:bodyPr/>
                    <a:lstStyle/>
                    <a:p>
                      <a:pPr marL="0" marR="0" lvl="0" indent="0" algn="ctr" defTabSz="914400" rtl="0" eaLnBrk="1" fontAlgn="auto" latinLnBrk="0" hangingPunct="1">
                        <a:lnSpc>
                          <a:spcPts val="2200"/>
                        </a:lnSpc>
                        <a:spcBef>
                          <a:spcPts val="0"/>
                        </a:spcBef>
                        <a:spcAft>
                          <a:spcPts val="0"/>
                        </a:spcAft>
                        <a:buClrTx/>
                        <a:buSzTx/>
                        <a:buFontTx/>
                        <a:buNone/>
                        <a:tabLst/>
                        <a:defRPr/>
                      </a:pPr>
                      <a:r>
                        <a:rPr lang="ar-DZ" sz="1500" dirty="0">
                          <a:latin typeface="Tajawal" panose="00000500000000000000" pitchFamily="2" charset="-78"/>
                          <a:cs typeface="Tajawal" panose="00000500000000000000" pitchFamily="2" charset="-78"/>
                        </a:rPr>
                        <a:t>من الاصفرار الى الغروب</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ts val="2200"/>
                        </a:lnSpc>
                      </a:pPr>
                      <a:r>
                        <a:rPr lang="ar-DZ" sz="1500" dirty="0">
                          <a:latin typeface="Tajawal" panose="00000500000000000000" pitchFamily="2" charset="-78"/>
                          <a:cs typeface="Tajawal" panose="00000500000000000000" pitchFamily="2" charset="-78"/>
                        </a:rPr>
                        <a:t>من القامة الثانية الى اصفرار الشمس</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700" dirty="0">
                          <a:latin typeface="Tajawal" panose="00000500000000000000" pitchFamily="2" charset="-78"/>
                          <a:cs typeface="Tajawal" panose="00000500000000000000" pitchFamily="2" charset="-78"/>
                        </a:rPr>
                        <a:t>العصر</a:t>
                      </a:r>
                      <a:endParaRPr lang="fr-FR" sz="17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119243706"/>
                  </a:ext>
                </a:extLst>
              </a:tr>
              <a:tr h="612946">
                <a:tc>
                  <a:txBody>
                    <a:bodyPr/>
                    <a:lstStyle/>
                    <a:p>
                      <a:pPr marL="0" marR="0" lvl="0" indent="0" algn="ctr" defTabSz="914400" rtl="0" eaLnBrk="1" fontAlgn="auto" latinLnBrk="0" hangingPunct="1">
                        <a:lnSpc>
                          <a:spcPts val="2200"/>
                        </a:lnSpc>
                        <a:spcBef>
                          <a:spcPts val="0"/>
                        </a:spcBef>
                        <a:spcAft>
                          <a:spcPts val="0"/>
                        </a:spcAft>
                        <a:buClrTx/>
                        <a:buSzTx/>
                        <a:buFontTx/>
                        <a:buNone/>
                        <a:tabLst/>
                        <a:defRPr/>
                      </a:pPr>
                      <a:r>
                        <a:rPr lang="ar-DZ" sz="1500" dirty="0">
                          <a:latin typeface="Tajawal" panose="00000500000000000000" pitchFamily="2" charset="-78"/>
                          <a:cs typeface="Tajawal" panose="00000500000000000000" pitchFamily="2" charset="-78"/>
                        </a:rPr>
                        <a:t>من بعد فعلها بشروطها الى الشفق الأحمر</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ts val="2200"/>
                        </a:lnSpc>
                      </a:pPr>
                      <a:r>
                        <a:rPr lang="ar-DZ" sz="1500" dirty="0">
                          <a:latin typeface="Tajawal" panose="00000500000000000000" pitchFamily="2" charset="-78"/>
                          <a:cs typeface="Tajawal" panose="00000500000000000000" pitchFamily="2" charset="-78"/>
                        </a:rPr>
                        <a:t>من غروب الشمس الى قدر فعلها بعد تحصيل شروطها</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700" dirty="0">
                          <a:latin typeface="Tajawal" panose="00000500000000000000" pitchFamily="2" charset="-78"/>
                          <a:cs typeface="Tajawal" panose="00000500000000000000" pitchFamily="2" charset="-78"/>
                        </a:rPr>
                        <a:t>المغرب</a:t>
                      </a:r>
                      <a:endParaRPr lang="fr-FR" sz="17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1156268715"/>
                  </a:ext>
                </a:extLst>
              </a:tr>
              <a:tr h="612946">
                <a:tc>
                  <a:txBody>
                    <a:bodyPr/>
                    <a:lstStyle/>
                    <a:p>
                      <a:pPr marL="0" marR="0" lvl="0" indent="0" algn="ctr" defTabSz="914400" rtl="0" eaLnBrk="1" fontAlgn="auto" latinLnBrk="0" hangingPunct="1">
                        <a:lnSpc>
                          <a:spcPts val="2200"/>
                        </a:lnSpc>
                        <a:spcBef>
                          <a:spcPts val="0"/>
                        </a:spcBef>
                        <a:spcAft>
                          <a:spcPts val="0"/>
                        </a:spcAft>
                        <a:buClrTx/>
                        <a:buSzTx/>
                        <a:buFontTx/>
                        <a:buNone/>
                        <a:tabLst/>
                        <a:defRPr/>
                      </a:pPr>
                      <a:r>
                        <a:rPr lang="ar-DZ" sz="1500" dirty="0">
                          <a:latin typeface="Tajawal" panose="00000500000000000000" pitchFamily="2" charset="-78"/>
                          <a:cs typeface="Tajawal" panose="00000500000000000000" pitchFamily="2" charset="-78"/>
                        </a:rPr>
                        <a:t>من ابتداء الثلث الثاني من الليل الى الفجر</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ts val="2200"/>
                        </a:lnSpc>
                      </a:pPr>
                      <a:r>
                        <a:rPr lang="ar-DZ" sz="1500" dirty="0">
                          <a:latin typeface="Tajawal" panose="00000500000000000000" pitchFamily="2" charset="-78"/>
                          <a:cs typeface="Tajawal" panose="00000500000000000000" pitchFamily="2" charset="-78"/>
                        </a:rPr>
                        <a:t>من غياب الشفق الأحمر الى آخر الثلث الأول من الليل</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700" dirty="0">
                          <a:latin typeface="Tajawal" panose="00000500000000000000" pitchFamily="2" charset="-78"/>
                          <a:cs typeface="Tajawal" panose="00000500000000000000" pitchFamily="2" charset="-78"/>
                        </a:rPr>
                        <a:t>العشاء</a:t>
                      </a:r>
                      <a:endParaRPr lang="fr-FR" sz="17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151109343"/>
                  </a:ext>
                </a:extLst>
              </a:tr>
              <a:tr h="612946">
                <a:tc>
                  <a:txBody>
                    <a:bodyPr/>
                    <a:lstStyle/>
                    <a:p>
                      <a:pPr marL="0" marR="0" lvl="0" indent="0" algn="ctr" defTabSz="914400" rtl="0" eaLnBrk="1" fontAlgn="auto" latinLnBrk="0" hangingPunct="1">
                        <a:lnSpc>
                          <a:spcPts val="2200"/>
                        </a:lnSpc>
                        <a:spcBef>
                          <a:spcPts val="0"/>
                        </a:spcBef>
                        <a:spcAft>
                          <a:spcPts val="0"/>
                        </a:spcAft>
                        <a:buClrTx/>
                        <a:buSzTx/>
                        <a:buFontTx/>
                        <a:buNone/>
                        <a:tabLst/>
                        <a:defRPr/>
                      </a:pPr>
                      <a:r>
                        <a:rPr lang="ar-DZ" sz="1500" dirty="0">
                          <a:latin typeface="Tajawal" panose="00000500000000000000" pitchFamily="2" charset="-78"/>
                          <a:cs typeface="Tajawal" panose="00000500000000000000" pitchFamily="2" charset="-78"/>
                        </a:rPr>
                        <a:t>من الاسفار الى طلوع الشمس</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ts val="2200"/>
                        </a:lnSpc>
                      </a:pPr>
                      <a:r>
                        <a:rPr lang="ar-DZ" sz="1500" dirty="0">
                          <a:latin typeface="Tajawal" panose="00000500000000000000" pitchFamily="2" charset="-78"/>
                          <a:cs typeface="Tajawal" panose="00000500000000000000" pitchFamily="2" charset="-78"/>
                        </a:rPr>
                        <a:t>من طلوع الفجر الصادق الى طلوع الشمس</a:t>
                      </a:r>
                      <a:endParaRPr lang="fr-FR" sz="1500" dirty="0">
                        <a:latin typeface="Tajawal" panose="00000500000000000000" pitchFamily="2" charset="-78"/>
                        <a:cs typeface="Tajawal" panose="00000500000000000000" pitchFamily="2" charset="-78"/>
                      </a:endParaRPr>
                    </a:p>
                  </a:txBody>
                  <a:tcPr marL="129345" marR="129345" marT="64672" marB="64672"/>
                </a:tc>
                <a:tc>
                  <a:txBody>
                    <a:bodyPr/>
                    <a:lstStyle/>
                    <a:p>
                      <a:pPr algn="ctr">
                        <a:lnSpc>
                          <a:spcPct val="150000"/>
                        </a:lnSpc>
                      </a:pPr>
                      <a:r>
                        <a:rPr lang="ar-DZ" sz="1700" dirty="0">
                          <a:latin typeface="Tajawal" panose="00000500000000000000" pitchFamily="2" charset="-78"/>
                          <a:cs typeface="Tajawal" panose="00000500000000000000" pitchFamily="2" charset="-78"/>
                        </a:rPr>
                        <a:t>الصبح</a:t>
                      </a:r>
                      <a:endParaRPr lang="fr-FR" sz="1700" dirty="0">
                        <a:latin typeface="Tajawal" panose="00000500000000000000" pitchFamily="2" charset="-78"/>
                        <a:cs typeface="Tajawal" panose="00000500000000000000" pitchFamily="2" charset="-78"/>
                      </a:endParaRPr>
                    </a:p>
                  </a:txBody>
                  <a:tcPr marL="129345" marR="129345" marT="64672" marB="64672"/>
                </a:tc>
                <a:extLst>
                  <a:ext uri="{0D108BD9-81ED-4DB2-BD59-A6C34878D82A}">
                    <a16:rowId xmlns:a16="http://schemas.microsoft.com/office/drawing/2014/main" val="692422259"/>
                  </a:ext>
                </a:extLst>
              </a:tr>
            </a:tbl>
          </a:graphicData>
        </a:graphic>
      </p:graphicFrame>
      <p:sp>
        <p:nvSpPr>
          <p:cNvPr id="10" name="ZoneTexte 9">
            <a:extLst>
              <a:ext uri="{FF2B5EF4-FFF2-40B4-BE49-F238E27FC236}">
                <a16:creationId xmlns:a16="http://schemas.microsoft.com/office/drawing/2014/main" id="{E721E978-D8B2-4055-9BA8-E3945459B308}"/>
              </a:ext>
            </a:extLst>
          </p:cNvPr>
          <p:cNvSpPr txBox="1"/>
          <p:nvPr/>
        </p:nvSpPr>
        <p:spPr>
          <a:xfrm>
            <a:off x="2171701" y="6146614"/>
            <a:ext cx="6130610" cy="643766"/>
          </a:xfrm>
          <a:prstGeom prst="rect">
            <a:avLst/>
          </a:prstGeom>
          <a:noFill/>
        </p:spPr>
        <p:txBody>
          <a:bodyPr wrap="square" rtlCol="0">
            <a:spAutoFit/>
          </a:bodyPr>
          <a:lstStyle/>
          <a:p>
            <a:pPr algn="ctr">
              <a:lnSpc>
                <a:spcPts val="2200"/>
              </a:lnSpc>
            </a:pPr>
            <a:r>
              <a:rPr lang="ar-DZ" sz="1500" b="1" i="0" dirty="0">
                <a:solidFill>
                  <a:srgbClr val="333333"/>
                </a:solidFill>
                <a:effectLst/>
                <a:latin typeface="Tajawal" panose="00000500000000000000" pitchFamily="2" charset="-78"/>
                <a:cs typeface="Tajawal" panose="00000500000000000000" pitchFamily="2" charset="-78"/>
              </a:rPr>
              <a:t>الوقت الضروري لا يمكن تأخير الصلاة إلى حينه لغير أصحاب الضرورات، ومن أخّر الصلاة إلى حينه من غير ضرورةٍ لا يعدّ مؤدّياً لها</a:t>
            </a:r>
            <a:r>
              <a:rPr lang="ar-DZ" sz="1500" b="1" dirty="0">
                <a:solidFill>
                  <a:srgbClr val="333333"/>
                </a:solidFill>
                <a:latin typeface="Tajawal" panose="00000500000000000000" pitchFamily="2" charset="-78"/>
                <a:cs typeface="Tajawal" panose="00000500000000000000" pitchFamily="2" charset="-78"/>
              </a:rPr>
              <a:t>.</a:t>
            </a:r>
            <a:endParaRPr lang="fr-FR" sz="1500" b="1" dirty="0">
              <a:solidFill>
                <a:srgbClr val="301100"/>
              </a:solidFill>
              <a:latin typeface="Tajawal" panose="00000500000000000000" pitchFamily="2" charset="-78"/>
              <a:cs typeface="Tajawal" panose="00000500000000000000" pitchFamily="2" charset="-78"/>
            </a:endParaRPr>
          </a:p>
        </p:txBody>
      </p:sp>
    </p:spTree>
    <p:extLst>
      <p:ext uri="{BB962C8B-B14F-4D97-AF65-F5344CB8AC3E}">
        <p14:creationId xmlns:p14="http://schemas.microsoft.com/office/powerpoint/2010/main" val="1402781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1000" b="-41000"/>
          </a:stretch>
        </a:blipFill>
        <a:effectLst/>
      </p:bgPr>
    </p:bg>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9999FC5E-D6A2-44CC-83AB-CD398297DF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2" y="938462"/>
            <a:ext cx="9906000" cy="5621274"/>
          </a:xfrm>
          <a:prstGeom prst="rect">
            <a:avLst/>
          </a:prstGeom>
        </p:spPr>
      </p:pic>
      <p:sp>
        <p:nvSpPr>
          <p:cNvPr id="3" name="ZoneTexte 2">
            <a:extLst>
              <a:ext uri="{FF2B5EF4-FFF2-40B4-BE49-F238E27FC236}">
                <a16:creationId xmlns:a16="http://schemas.microsoft.com/office/drawing/2014/main" id="{8ACCBE6E-0C0E-4726-A6B3-0B9FCC9BEBB5}"/>
              </a:ext>
            </a:extLst>
          </p:cNvPr>
          <p:cNvSpPr txBox="1"/>
          <p:nvPr/>
        </p:nvSpPr>
        <p:spPr>
          <a:xfrm>
            <a:off x="3075403" y="242079"/>
            <a:ext cx="3755194" cy="784830"/>
          </a:xfrm>
          <a:prstGeom prst="rect">
            <a:avLst/>
          </a:prstGeom>
          <a:noFill/>
        </p:spPr>
        <p:txBody>
          <a:bodyPr wrap="square">
            <a:spAutoFit/>
          </a:bodyPr>
          <a:lstStyle/>
          <a:p>
            <a:pPr algn="ctr"/>
            <a:r>
              <a:rPr lang="ar-DZ" sz="4500" b="1" dirty="0">
                <a:solidFill>
                  <a:srgbClr val="301100"/>
                </a:solidFill>
                <a:latin typeface="HSN Naskh" panose="00000400000000000000" pitchFamily="2" charset="-78"/>
                <a:cs typeface="HSN Naskh" panose="00000400000000000000" pitchFamily="2" charset="-78"/>
              </a:rPr>
              <a:t>الاعجاز العلمي</a:t>
            </a:r>
            <a:endParaRPr lang="fr-FR" sz="4500" b="1" dirty="0">
              <a:solidFill>
                <a:srgbClr val="301100"/>
              </a:solidFill>
              <a:latin typeface="HSN Naskh" panose="00000400000000000000" pitchFamily="2" charset="-78"/>
              <a:cs typeface="HSN Naskh" panose="00000400000000000000" pitchFamily="2" charset="-78"/>
            </a:endParaRPr>
          </a:p>
        </p:txBody>
      </p:sp>
      <p:sp>
        <p:nvSpPr>
          <p:cNvPr id="4" name="ZoneTexte 3">
            <a:extLst>
              <a:ext uri="{FF2B5EF4-FFF2-40B4-BE49-F238E27FC236}">
                <a16:creationId xmlns:a16="http://schemas.microsoft.com/office/drawing/2014/main" id="{418F9715-925A-4ECB-B1B7-EFE71DD0D063}"/>
              </a:ext>
            </a:extLst>
          </p:cNvPr>
          <p:cNvSpPr txBox="1"/>
          <p:nvPr/>
        </p:nvSpPr>
        <p:spPr>
          <a:xfrm>
            <a:off x="103605" y="6463484"/>
            <a:ext cx="3504486" cy="317459"/>
          </a:xfrm>
          <a:prstGeom prst="rect">
            <a:avLst/>
          </a:prstGeom>
          <a:noFill/>
        </p:spPr>
        <p:txBody>
          <a:bodyPr wrap="none" rtlCol="0">
            <a:spAutoFit/>
          </a:bodyPr>
          <a:lstStyle/>
          <a:p>
            <a:r>
              <a:rPr lang="ar-DZ" sz="1463" b="1" dirty="0">
                <a:solidFill>
                  <a:srgbClr val="301100"/>
                </a:solidFill>
                <a:effectLst>
                  <a:outerShdw blurRad="38100" dist="38100" dir="2700000" algn="tl">
                    <a:srgbClr val="000000">
                      <a:alpha val="43137"/>
                    </a:srgbClr>
                  </a:outerShdw>
                </a:effectLst>
                <a:latin typeface="Scheherazade" panose="01000600020000020003" pitchFamily="2" charset="-78"/>
                <a:cs typeface="Scheherazade" panose="01000600020000020003" pitchFamily="2" charset="-78"/>
              </a:rPr>
              <a:t>من اعداد الطالب عبد الباري زينات والطالب عبد الاله بن نجمة</a:t>
            </a:r>
          </a:p>
        </p:txBody>
      </p:sp>
      <p:sp>
        <p:nvSpPr>
          <p:cNvPr id="10" name="ZoneTexte 9">
            <a:extLst>
              <a:ext uri="{FF2B5EF4-FFF2-40B4-BE49-F238E27FC236}">
                <a16:creationId xmlns:a16="http://schemas.microsoft.com/office/drawing/2014/main" id="{A79D559E-23B6-47B5-9FED-6B1372674B73}"/>
              </a:ext>
            </a:extLst>
          </p:cNvPr>
          <p:cNvSpPr txBox="1"/>
          <p:nvPr/>
        </p:nvSpPr>
        <p:spPr>
          <a:xfrm>
            <a:off x="3378889" y="1078098"/>
            <a:ext cx="3148222" cy="442429"/>
          </a:xfrm>
          <a:prstGeom prst="rect">
            <a:avLst/>
          </a:prstGeom>
          <a:noFill/>
        </p:spPr>
        <p:txBody>
          <a:bodyPr wrap="square">
            <a:spAutoFit/>
          </a:bodyPr>
          <a:lstStyle/>
          <a:p>
            <a:pPr algn="ctr"/>
            <a:r>
              <a:rPr lang="ar-DZ" sz="2275" b="1" dirty="0">
                <a:solidFill>
                  <a:srgbClr val="301100"/>
                </a:solidFill>
                <a:latin typeface="HSN Naskh" panose="00000400000000000000" pitchFamily="2" charset="-78"/>
                <a:cs typeface="HSN Naskh" panose="00000400000000000000" pitchFamily="2" charset="-78"/>
              </a:rPr>
              <a:t>الجبال كالأوتاد</a:t>
            </a:r>
            <a:endParaRPr lang="fr-FR" sz="2275" b="1" dirty="0">
              <a:solidFill>
                <a:srgbClr val="301100"/>
              </a:solidFill>
              <a:latin typeface="HSN Naskh" panose="00000400000000000000" pitchFamily="2" charset="-78"/>
              <a:cs typeface="HSN Naskh" panose="00000400000000000000" pitchFamily="2" charset="-78"/>
            </a:endParaRPr>
          </a:p>
        </p:txBody>
      </p:sp>
      <p:sp>
        <p:nvSpPr>
          <p:cNvPr id="11" name="ZoneTexte 10">
            <a:extLst>
              <a:ext uri="{FF2B5EF4-FFF2-40B4-BE49-F238E27FC236}">
                <a16:creationId xmlns:a16="http://schemas.microsoft.com/office/drawing/2014/main" id="{99FC2A75-4462-438A-8841-78446476371B}"/>
              </a:ext>
            </a:extLst>
          </p:cNvPr>
          <p:cNvSpPr txBox="1"/>
          <p:nvPr/>
        </p:nvSpPr>
        <p:spPr>
          <a:xfrm>
            <a:off x="4090737" y="1947504"/>
            <a:ext cx="4627070" cy="3604192"/>
          </a:xfrm>
          <a:prstGeom prst="rect">
            <a:avLst/>
          </a:prstGeom>
          <a:noFill/>
        </p:spPr>
        <p:txBody>
          <a:bodyPr wrap="square" rtlCol="0">
            <a:spAutoFit/>
          </a:bodyPr>
          <a:lstStyle/>
          <a:p>
            <a:pPr algn="ctr">
              <a:lnSpc>
                <a:spcPts val="2500"/>
              </a:lnSpc>
            </a:pPr>
            <a:r>
              <a:rPr lang="ar-DZ" sz="1700" b="0" i="0" dirty="0">
                <a:effectLst/>
                <a:latin typeface="Tajawal" panose="00000500000000000000" pitchFamily="2" charset="-78"/>
                <a:cs typeface="Tajawal" panose="00000500000000000000" pitchFamily="2" charset="-78"/>
              </a:rPr>
              <a:t>قال -تعالى-: (</a:t>
            </a:r>
            <a:r>
              <a:rPr lang="ar-DZ" sz="1700" b="1" i="0" dirty="0">
                <a:effectLst/>
                <a:latin typeface="Tajawal" panose="00000500000000000000" pitchFamily="2" charset="-78"/>
                <a:cs typeface="Tajawal" panose="00000500000000000000" pitchFamily="2" charset="-78"/>
              </a:rPr>
              <a:t>وَالْجِبَالَ أَوْتَادًا</a:t>
            </a:r>
            <a:r>
              <a:rPr lang="ar-DZ" sz="1700" b="0" i="0" dirty="0">
                <a:effectLst/>
                <a:latin typeface="Tajawal" panose="00000500000000000000" pitchFamily="2" charset="-78"/>
                <a:cs typeface="Tajawal" panose="00000500000000000000" pitchFamily="2" charset="-78"/>
              </a:rPr>
              <a:t>)، والوتد هو ما يُغرس في الرّمال لتثبيت الخيام، والجبال يصل امتدادها إلى الطّبقة الموجودة أسفل الطّبقة الصّخرية التي تُكوّن القارّات، فأصبحت الجبال تُثبِّت القارّات كما هو الوتد بالنّسبة للخيمة، حيث تقوم الجبال بِحمل الطّبقة الصّخرية المُكوِّنة للقارّات، وعليه فإنَّ الجبال هي التي تحمل الأرض، ولولاها لكانت الأرض في حالة اضطراب دائم، ويعدّ هذا من أبرز صور الإعجاز العلميّ في القرآن الكريم والذي اكتشفه العلم مؤخراً، وفيه دلالة على صدق النبيّ -عليه الصّلاة والسّلام- وما جاء به من كلام الله -تعالى- في القرآن الكريم.</a:t>
            </a:r>
            <a:endParaRPr lang="fr-FR" sz="1700" dirty="0">
              <a:latin typeface="Tajawal" panose="00000500000000000000" pitchFamily="2" charset="-78"/>
              <a:cs typeface="Tajawal" panose="00000500000000000000" pitchFamily="2" charset="-78"/>
            </a:endParaRPr>
          </a:p>
        </p:txBody>
      </p:sp>
      <p:grpSp>
        <p:nvGrpSpPr>
          <p:cNvPr id="13" name="Groupe 12">
            <a:extLst>
              <a:ext uri="{FF2B5EF4-FFF2-40B4-BE49-F238E27FC236}">
                <a16:creationId xmlns:a16="http://schemas.microsoft.com/office/drawing/2014/main" id="{0FBFE51F-0F8A-4881-B247-47824F01938B}"/>
              </a:ext>
            </a:extLst>
          </p:cNvPr>
          <p:cNvGrpSpPr/>
          <p:nvPr/>
        </p:nvGrpSpPr>
        <p:grpSpPr>
          <a:xfrm>
            <a:off x="826646" y="2025173"/>
            <a:ext cx="3348312" cy="3440047"/>
            <a:chOff x="241404" y="1392614"/>
            <a:chExt cx="4318563" cy="4436880"/>
          </a:xfrm>
        </p:grpSpPr>
        <p:pic>
          <p:nvPicPr>
            <p:cNvPr id="14" name="Image 13">
              <a:extLst>
                <a:ext uri="{FF2B5EF4-FFF2-40B4-BE49-F238E27FC236}">
                  <a16:creationId xmlns:a16="http://schemas.microsoft.com/office/drawing/2014/main" id="{4F7C25A7-872E-4D84-AB1C-0CC9B6E2E6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6487">
              <a:off x="964901" y="2162607"/>
              <a:ext cx="2871567" cy="2871567"/>
            </a:xfrm>
            <a:prstGeom prst="rect">
              <a:avLst/>
            </a:prstGeom>
          </p:spPr>
        </p:pic>
        <p:pic>
          <p:nvPicPr>
            <p:cNvPr id="15" name="Image 14">
              <a:extLst>
                <a:ext uri="{FF2B5EF4-FFF2-40B4-BE49-F238E27FC236}">
                  <a16:creationId xmlns:a16="http://schemas.microsoft.com/office/drawing/2014/main" id="{398143CF-1AA7-48F9-A3FF-A06AD176D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1404" y="1392614"/>
              <a:ext cx="4318563" cy="4436880"/>
            </a:xfrm>
            <a:prstGeom prst="rect">
              <a:avLst/>
            </a:prstGeom>
          </p:spPr>
        </p:pic>
      </p:grpSp>
    </p:spTree>
    <p:extLst>
      <p:ext uri="{BB962C8B-B14F-4D97-AF65-F5344CB8AC3E}">
        <p14:creationId xmlns:p14="http://schemas.microsoft.com/office/powerpoint/2010/main" val="2730344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2000" b="-62000"/>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457E513-F586-4FDF-A0F3-01B7C7B4F0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04777" y="-2383256"/>
            <a:ext cx="9448800" cy="12043612"/>
          </a:xfrm>
          <a:prstGeom prst="rect">
            <a:avLst/>
          </a:prstGeom>
        </p:spPr>
      </p:pic>
      <p:sp>
        <p:nvSpPr>
          <p:cNvPr id="4" name="ZoneTexte 3">
            <a:extLst>
              <a:ext uri="{FF2B5EF4-FFF2-40B4-BE49-F238E27FC236}">
                <a16:creationId xmlns:a16="http://schemas.microsoft.com/office/drawing/2014/main" id="{65F76290-140B-4595-BB41-7AADE6F64415}"/>
              </a:ext>
            </a:extLst>
          </p:cNvPr>
          <p:cNvSpPr txBox="1"/>
          <p:nvPr/>
        </p:nvSpPr>
        <p:spPr>
          <a:xfrm>
            <a:off x="1598848" y="2728808"/>
            <a:ext cx="6708303" cy="1400383"/>
          </a:xfrm>
          <a:prstGeom prst="rect">
            <a:avLst/>
          </a:prstGeom>
          <a:noFill/>
        </p:spPr>
        <p:txBody>
          <a:bodyPr wrap="square">
            <a:spAutoFit/>
          </a:bodyPr>
          <a:lstStyle/>
          <a:p>
            <a:pPr algn="ctr"/>
            <a:r>
              <a:rPr lang="ar-DZ" sz="8500" b="1" dirty="0">
                <a:solidFill>
                  <a:srgbClr val="22160C"/>
                </a:solidFill>
                <a:latin typeface="HSN Naskh" panose="00000400000000000000" pitchFamily="2" charset="-78"/>
                <a:cs typeface="HSN Naskh" panose="00000400000000000000" pitchFamily="2" charset="-78"/>
              </a:rPr>
              <a:t>مسابقة العدد</a:t>
            </a:r>
            <a:endParaRPr lang="fr-FR" sz="8500" b="1" dirty="0">
              <a:solidFill>
                <a:srgbClr val="22160C"/>
              </a:solidFill>
              <a:latin typeface="HSN Naskh" panose="00000400000000000000" pitchFamily="2" charset="-78"/>
              <a:cs typeface="HSN Naskh" panose="00000400000000000000" pitchFamily="2" charset="-78"/>
            </a:endParaRPr>
          </a:p>
        </p:txBody>
      </p:sp>
    </p:spTree>
    <p:extLst>
      <p:ext uri="{BB962C8B-B14F-4D97-AF65-F5344CB8AC3E}">
        <p14:creationId xmlns:p14="http://schemas.microsoft.com/office/powerpoint/2010/main" val="2322920533"/>
      </p:ext>
    </p:extLst>
  </p:cSld>
  <p:clrMapOvr>
    <a:masterClrMapping/>
  </p:clrMapOvr>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1286</TotalTime>
  <Words>1072</Words>
  <Application>Microsoft Office PowerPoint</Application>
  <PresentationFormat>Format A4 (210 x 297 mm)</PresentationFormat>
  <Paragraphs>58</Paragraphs>
  <Slides>8</Slides>
  <Notes>1</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8</vt:i4>
      </vt:variant>
    </vt:vector>
  </HeadingPairs>
  <TitlesOfParts>
    <vt:vector size="16" baseType="lpstr">
      <vt:lpstr>Arial</vt:lpstr>
      <vt:lpstr>Calibri</vt:lpstr>
      <vt:lpstr>Calibri Light</vt:lpstr>
      <vt:lpstr>DroidArabicKufi-Regular</vt:lpstr>
      <vt:lpstr>HSN Naskh</vt:lpstr>
      <vt:lpstr>Scheherazade</vt:lpstr>
      <vt:lpstr>Tajawal</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Borhaneddine Hamadou</dc:creator>
  <cp:lastModifiedBy>Borhaneddine Hamadou</cp:lastModifiedBy>
  <cp:revision>12</cp:revision>
  <dcterms:created xsi:type="dcterms:W3CDTF">2021-08-14T06:25:26Z</dcterms:created>
  <dcterms:modified xsi:type="dcterms:W3CDTF">2021-08-17T17:00:25Z</dcterms:modified>
</cp:coreProperties>
</file>

<file path=docProps/thumbnail.jpeg>
</file>